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34"/>
  </p:notesMasterIdLst>
  <p:handoutMasterIdLst>
    <p:handoutMasterId r:id="rId35"/>
  </p:handoutMasterIdLst>
  <p:sldIdLst>
    <p:sldId id="273" r:id="rId2"/>
    <p:sldId id="276" r:id="rId3"/>
    <p:sldId id="284" r:id="rId4"/>
    <p:sldId id="277" r:id="rId5"/>
    <p:sldId id="279" r:id="rId6"/>
    <p:sldId id="283" r:id="rId7"/>
    <p:sldId id="305" r:id="rId8"/>
    <p:sldId id="287" r:id="rId9"/>
    <p:sldId id="286" r:id="rId10"/>
    <p:sldId id="285" r:id="rId11"/>
    <p:sldId id="309" r:id="rId12"/>
    <p:sldId id="306" r:id="rId13"/>
    <p:sldId id="282" r:id="rId14"/>
    <p:sldId id="281" r:id="rId15"/>
    <p:sldId id="310" r:id="rId16"/>
    <p:sldId id="292" r:id="rId17"/>
    <p:sldId id="291" r:id="rId18"/>
    <p:sldId id="300" r:id="rId19"/>
    <p:sldId id="289" r:id="rId20"/>
    <p:sldId id="301" r:id="rId21"/>
    <p:sldId id="288" r:id="rId22"/>
    <p:sldId id="307" r:id="rId23"/>
    <p:sldId id="293" r:id="rId24"/>
    <p:sldId id="294" r:id="rId25"/>
    <p:sldId id="295" r:id="rId26"/>
    <p:sldId id="297" r:id="rId27"/>
    <p:sldId id="298" r:id="rId28"/>
    <p:sldId id="308" r:id="rId29"/>
    <p:sldId id="303" r:id="rId30"/>
    <p:sldId id="304" r:id="rId31"/>
    <p:sldId id="299" r:id="rId32"/>
    <p:sldId id="302" r:id="rId33"/>
  </p:sldIdLst>
  <p:sldSz cx="9144000" cy="6858000" type="screen4x3"/>
  <p:notesSz cx="6797675" cy="9928225"/>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bschnitt ohne Titel" id="{7B1F6B1C-57D6-9345-B621-AF7F599E945B}">
          <p14:sldIdLst>
            <p14:sldId id="273"/>
            <p14:sldId id="276"/>
            <p14:sldId id="284"/>
            <p14:sldId id="277"/>
            <p14:sldId id="279"/>
            <p14:sldId id="283"/>
            <p14:sldId id="305"/>
            <p14:sldId id="287"/>
            <p14:sldId id="286"/>
            <p14:sldId id="285"/>
            <p14:sldId id="309"/>
            <p14:sldId id="306"/>
            <p14:sldId id="282"/>
            <p14:sldId id="281"/>
            <p14:sldId id="310"/>
            <p14:sldId id="292"/>
            <p14:sldId id="291"/>
            <p14:sldId id="300"/>
            <p14:sldId id="289"/>
            <p14:sldId id="301"/>
            <p14:sldId id="288"/>
            <p14:sldId id="307"/>
            <p14:sldId id="293"/>
            <p14:sldId id="294"/>
            <p14:sldId id="295"/>
            <p14:sldId id="297"/>
            <p14:sldId id="298"/>
            <p14:sldId id="308"/>
            <p14:sldId id="303"/>
            <p14:sldId id="304"/>
            <p14:sldId id="299"/>
            <p14:sldId id="30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000F"/>
    <a:srgbClr val="EFEEED"/>
    <a:srgbClr val="F2F2E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snapToObjects="1">
      <p:cViewPr varScale="1">
        <p:scale>
          <a:sx n="115" d="100"/>
          <a:sy n="115" d="100"/>
        </p:scale>
        <p:origin x="153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CA17335-D54C-A54F-AAB2-2BC9CB59C4A1}" type="datetime1">
              <a:rPr lang="de-AT" smtClean="0"/>
              <a:t>02.03.2020</a:t>
            </a:fld>
            <a:endParaRPr lang="de-DE"/>
          </a:p>
        </p:txBody>
      </p:sp>
      <p:sp>
        <p:nvSpPr>
          <p:cNvPr id="4" name="Fußzeilenplatzhalt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827FA7A4-FD44-AA41-9307-02EACEB6A5B9}" type="slidenum">
              <a:rPr lang="de-DE" smtClean="0"/>
              <a:t>‹Nr.›</a:t>
            </a:fld>
            <a:endParaRPr lang="de-DE"/>
          </a:p>
        </p:txBody>
      </p:sp>
    </p:spTree>
    <p:extLst>
      <p:ext uri="{BB962C8B-B14F-4D97-AF65-F5344CB8AC3E}">
        <p14:creationId xmlns:p14="http://schemas.microsoft.com/office/powerpoint/2010/main" val="997788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0D97B3CE-D918-5841-A3C4-F822F7B8EC85}" type="datetime1">
              <a:rPr lang="de-AT" smtClean="0"/>
              <a:t>02.03.2020</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6" name="Fußzeilenplatzhalt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9799636-862B-CE46-85B7-BD6C79BF28ED}" type="slidenum">
              <a:rPr lang="de-DE" smtClean="0"/>
              <a:t>‹Nr.›</a:t>
            </a:fld>
            <a:endParaRPr lang="de-DE"/>
          </a:p>
        </p:txBody>
      </p:sp>
    </p:spTree>
    <p:extLst>
      <p:ext uri="{BB962C8B-B14F-4D97-AF65-F5344CB8AC3E}">
        <p14:creationId xmlns:p14="http://schemas.microsoft.com/office/powerpoint/2010/main" val="300977922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Introfolie 1">
    <p:spTree>
      <p:nvGrpSpPr>
        <p:cNvPr id="1" name=""/>
        <p:cNvGrpSpPr/>
        <p:nvPr/>
      </p:nvGrpSpPr>
      <p:grpSpPr>
        <a:xfrm>
          <a:off x="0" y="0"/>
          <a:ext cx="0" cy="0"/>
          <a:chOff x="0" y="0"/>
          <a:chExt cx="0" cy="0"/>
        </a:xfrm>
      </p:grpSpPr>
      <p:pic>
        <p:nvPicPr>
          <p:cNvPr id="3" name="Bild 1" descr="LS_15 PPT-Intro-1.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42293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elle">
    <p:spTree>
      <p:nvGrpSpPr>
        <p:cNvPr id="1" name=""/>
        <p:cNvGrpSpPr/>
        <p:nvPr/>
      </p:nvGrpSpPr>
      <p:grpSpPr>
        <a:xfrm>
          <a:off x="0" y="0"/>
          <a:ext cx="0" cy="0"/>
          <a:chOff x="0" y="0"/>
          <a:chExt cx="0" cy="0"/>
        </a:xfrm>
      </p:grpSpPr>
      <p:sp>
        <p:nvSpPr>
          <p:cNvPr id="3" name="Titel 6"/>
          <p:cNvSpPr>
            <a:spLocks noGrp="1"/>
          </p:cNvSpPr>
          <p:nvPr>
            <p:ph type="title"/>
          </p:nvPr>
        </p:nvSpPr>
        <p:spPr>
          <a:xfrm>
            <a:off x="432000" y="1799999"/>
            <a:ext cx="8280000" cy="972000"/>
          </a:xfrm>
          <a:prstGeom prst="rect">
            <a:avLst/>
          </a:prstGeom>
        </p:spPr>
        <p:txBody>
          <a:bodyPr vert="horz" anchor="t"/>
          <a:lstStyle>
            <a:lvl1pPr algn="l">
              <a:lnSpc>
                <a:spcPct val="100000"/>
              </a:lnSpc>
              <a:defRPr sz="3200" b="1" baseline="0"/>
            </a:lvl1pPr>
          </a:lstStyle>
          <a:p>
            <a:r>
              <a:rPr lang="de-DE" smtClean="0"/>
              <a:t>Titelmasterformat durch Klicken bearbeiten</a:t>
            </a:r>
            <a:endParaRPr lang="de-DE" dirty="0"/>
          </a:p>
        </p:txBody>
      </p:sp>
      <p:sp>
        <p:nvSpPr>
          <p:cNvPr id="7" name="Tabellenplatzhalter 5"/>
          <p:cNvSpPr>
            <a:spLocks noGrp="1"/>
          </p:cNvSpPr>
          <p:nvPr>
            <p:ph type="tbl" sz="quarter" idx="11"/>
          </p:nvPr>
        </p:nvSpPr>
        <p:spPr>
          <a:xfrm>
            <a:off x="431800" y="3060000"/>
            <a:ext cx="8280000" cy="3578225"/>
          </a:xfrm>
          <a:prstGeom prst="rect">
            <a:avLst/>
          </a:prstGeom>
        </p:spPr>
        <p:txBody>
          <a:bodyPr vert="horz"/>
          <a:lstStyle>
            <a:lvl1pPr marL="0" indent="0">
              <a:buNone/>
              <a:defRPr sz="2000"/>
            </a:lvl1pPr>
          </a:lstStyle>
          <a:p>
            <a:r>
              <a:rPr lang="de-DE" smtClean="0"/>
              <a:t>Tabelle durch Klicken auf Symbol hinzufügen</a:t>
            </a:r>
            <a:endParaRPr lang="de-DE" dirty="0"/>
          </a:p>
        </p:txBody>
      </p:sp>
    </p:spTree>
    <p:extLst>
      <p:ext uri="{BB962C8B-B14F-4D97-AF65-F5344CB8AC3E}">
        <p14:creationId xmlns:p14="http://schemas.microsoft.com/office/powerpoint/2010/main" val="2375087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etailfolie mit Bilder + Löwe">
    <p:spTree>
      <p:nvGrpSpPr>
        <p:cNvPr id="1" name=""/>
        <p:cNvGrpSpPr/>
        <p:nvPr/>
      </p:nvGrpSpPr>
      <p:grpSpPr>
        <a:xfrm>
          <a:off x="0" y="0"/>
          <a:ext cx="0" cy="0"/>
          <a:chOff x="0" y="0"/>
          <a:chExt cx="0" cy="0"/>
        </a:xfrm>
      </p:grpSpPr>
      <p:pic>
        <p:nvPicPr>
          <p:cNvPr id="14" name="Bild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Foliennummernplatzhalter 5"/>
          <p:cNvSpPr>
            <a:spLocks noGrp="1"/>
          </p:cNvSpPr>
          <p:nvPr>
            <p:ph type="sldNum" sz="quarter" idx="4"/>
          </p:nvPr>
        </p:nvSpPr>
        <p:spPr>
          <a:xfrm>
            <a:off x="7110000" y="5760000"/>
            <a:ext cx="1754421" cy="180000"/>
          </a:xfrm>
          <a:prstGeom prst="rect">
            <a:avLst/>
          </a:prstGeom>
        </p:spPr>
        <p:txBody>
          <a:bodyPr vert="horz" lIns="0" tIns="0" rIns="0" bIns="0" rtlCol="0" anchor="t"/>
          <a:lstStyle>
            <a:lvl1pPr algn="l">
              <a:defRPr sz="900">
                <a:solidFill>
                  <a:schemeClr val="tx1"/>
                </a:solidFill>
              </a:defRPr>
            </a:lvl1pPr>
          </a:lstStyle>
          <a:p>
            <a:r>
              <a:rPr lang="de-DE" dirty="0" smtClean="0"/>
              <a:t>Folie Nr. </a:t>
            </a:r>
            <a:fld id="{75312D03-E2A0-DD45-8A89-86DAA7106CAA}" type="slidenum">
              <a:rPr lang="de-DE" smtClean="0"/>
              <a:pPr/>
              <a:t>‹Nr.›</a:t>
            </a:fld>
            <a:endParaRPr lang="de-DE" dirty="0">
              <a:solidFill>
                <a:srgbClr val="000000"/>
              </a:solidFill>
            </a:endParaRPr>
          </a:p>
        </p:txBody>
      </p:sp>
      <p:sp>
        <p:nvSpPr>
          <p:cNvPr id="5" name="Datumsplatzhalter 10"/>
          <p:cNvSpPr>
            <a:spLocks noGrp="1"/>
          </p:cNvSpPr>
          <p:nvPr>
            <p:ph type="dt" sz="half" idx="2"/>
          </p:nvPr>
        </p:nvSpPr>
        <p:spPr>
          <a:xfrm>
            <a:off x="7109999" y="5940000"/>
            <a:ext cx="1754420" cy="186433"/>
          </a:xfrm>
          <a:prstGeom prst="rect">
            <a:avLst/>
          </a:prstGeom>
        </p:spPr>
        <p:txBody>
          <a:bodyPr vert="horz" lIns="0" tIns="0" rIns="0" bIns="0" rtlCol="0" anchor="t"/>
          <a:lstStyle>
            <a:lvl1pPr algn="l">
              <a:defRPr sz="900">
                <a:solidFill>
                  <a:srgbClr val="000000"/>
                </a:solidFill>
              </a:defRPr>
            </a:lvl1pPr>
          </a:lstStyle>
          <a:p>
            <a:endParaRPr lang="de-DE" dirty="0"/>
          </a:p>
        </p:txBody>
      </p:sp>
      <p:sp>
        <p:nvSpPr>
          <p:cNvPr id="6" name="Fußzeilenplatzhalter 11"/>
          <p:cNvSpPr>
            <a:spLocks noGrp="1"/>
          </p:cNvSpPr>
          <p:nvPr>
            <p:ph type="ftr" sz="quarter" idx="3"/>
          </p:nvPr>
        </p:nvSpPr>
        <p:spPr>
          <a:xfrm>
            <a:off x="7109998" y="6173787"/>
            <a:ext cx="1754421" cy="460694"/>
          </a:xfrm>
          <a:prstGeom prst="rect">
            <a:avLst/>
          </a:prstGeom>
        </p:spPr>
        <p:txBody>
          <a:bodyPr vert="horz" lIns="0" tIns="0" rIns="0" bIns="0" rtlCol="0" anchor="t"/>
          <a:lstStyle>
            <a:lvl1pPr algn="l">
              <a:defRPr sz="900" b="1">
                <a:solidFill>
                  <a:srgbClr val="000000"/>
                </a:solidFill>
              </a:defRPr>
            </a:lvl1pPr>
          </a:lstStyle>
          <a:p>
            <a:endParaRPr lang="de-DE" dirty="0"/>
          </a:p>
        </p:txBody>
      </p:sp>
      <p:sp>
        <p:nvSpPr>
          <p:cNvPr id="7" name="Titel 6"/>
          <p:cNvSpPr>
            <a:spLocks noGrp="1"/>
          </p:cNvSpPr>
          <p:nvPr>
            <p:ph type="title"/>
          </p:nvPr>
        </p:nvSpPr>
        <p:spPr>
          <a:xfrm>
            <a:off x="432000" y="1799999"/>
            <a:ext cx="6120000" cy="972000"/>
          </a:xfrm>
          <a:prstGeom prst="rect">
            <a:avLst/>
          </a:prstGeom>
        </p:spPr>
        <p:txBody>
          <a:bodyPr vert="horz" anchor="t"/>
          <a:lstStyle>
            <a:lvl1pPr algn="l">
              <a:lnSpc>
                <a:spcPct val="100000"/>
              </a:lnSpc>
              <a:defRPr sz="3200" b="1" baseline="0"/>
            </a:lvl1pPr>
          </a:lstStyle>
          <a:p>
            <a:r>
              <a:rPr lang="de-DE" smtClean="0"/>
              <a:t>Titelmasterformat durch Klicken bearbeiten</a:t>
            </a:r>
            <a:endParaRPr lang="de-DE" dirty="0"/>
          </a:p>
        </p:txBody>
      </p:sp>
      <p:sp>
        <p:nvSpPr>
          <p:cNvPr id="8" name="Textplatzhalter 28"/>
          <p:cNvSpPr>
            <a:spLocks noGrp="1"/>
          </p:cNvSpPr>
          <p:nvPr>
            <p:ph type="body" sz="quarter" idx="10"/>
          </p:nvPr>
        </p:nvSpPr>
        <p:spPr>
          <a:xfrm>
            <a:off x="431800" y="3060000"/>
            <a:ext cx="6120000" cy="1620000"/>
          </a:xfrm>
          <a:prstGeom prst="rect">
            <a:avLst/>
          </a:prstGeom>
        </p:spPr>
        <p:txBody>
          <a:bodyPr/>
          <a:lstStyle>
            <a:lvl1pPr marL="0" indent="0">
              <a:buClr>
                <a:srgbClr val="C5000F"/>
              </a:buClr>
              <a:buSzPct val="150000"/>
              <a:buFont typeface="Arial Narrow"/>
              <a:buNone/>
              <a:defRPr sz="2000"/>
            </a:lvl1pPr>
            <a:lvl2pPr marL="742950" indent="-285750">
              <a:buClr>
                <a:schemeClr val="tx1"/>
              </a:buClr>
              <a:buSzPct val="100000"/>
              <a:buFont typeface="Arial Narrow"/>
              <a:buChar char="­"/>
              <a:defRPr sz="2200"/>
            </a:lvl2pPr>
            <a:lvl3pPr marL="1143000" indent="-228600">
              <a:buSzPct val="80000"/>
              <a:buFont typeface="Wingdings" charset="2"/>
              <a:buChar char="§"/>
              <a:defRPr sz="2000"/>
            </a:lvl3pPr>
          </a:lstStyle>
          <a:p>
            <a:pPr lvl="0"/>
            <a:r>
              <a:rPr lang="de-DE" smtClean="0"/>
              <a:t>Formatvorlagen des Textmasters bearbeiten</a:t>
            </a:r>
          </a:p>
        </p:txBody>
      </p:sp>
      <p:sp>
        <p:nvSpPr>
          <p:cNvPr id="10" name="Bildplatzhalter 9"/>
          <p:cNvSpPr>
            <a:spLocks noGrp="1"/>
          </p:cNvSpPr>
          <p:nvPr>
            <p:ph type="pic" sz="quarter" idx="11"/>
          </p:nvPr>
        </p:nvSpPr>
        <p:spPr>
          <a:xfrm>
            <a:off x="504825" y="4984828"/>
            <a:ext cx="1440000" cy="1440000"/>
          </a:xfrm>
          <a:prstGeom prst="rect">
            <a:avLst/>
          </a:prstGeom>
        </p:spPr>
        <p:txBody>
          <a:bodyPr vert="horz"/>
          <a:lstStyle>
            <a:lvl1pPr marL="0" indent="0">
              <a:buNone/>
              <a:defRPr sz="1400">
                <a:solidFill>
                  <a:schemeClr val="bg1">
                    <a:lumMod val="85000"/>
                  </a:schemeClr>
                </a:solidFill>
              </a:defRPr>
            </a:lvl1pPr>
          </a:lstStyle>
          <a:p>
            <a:r>
              <a:rPr lang="de-DE" smtClean="0"/>
              <a:t>Bild durch Klicken auf Symbol hinzufügen</a:t>
            </a:r>
            <a:endParaRPr lang="de-DE" dirty="0"/>
          </a:p>
        </p:txBody>
      </p:sp>
      <p:sp>
        <p:nvSpPr>
          <p:cNvPr id="11" name="Bildplatzhalter 9"/>
          <p:cNvSpPr>
            <a:spLocks noGrp="1"/>
          </p:cNvSpPr>
          <p:nvPr>
            <p:ph type="pic" sz="quarter" idx="12"/>
          </p:nvPr>
        </p:nvSpPr>
        <p:spPr>
          <a:xfrm>
            <a:off x="2040550" y="4984828"/>
            <a:ext cx="1440000" cy="1440000"/>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
        <p:nvSpPr>
          <p:cNvPr id="12" name="Bildplatzhalter 9"/>
          <p:cNvSpPr>
            <a:spLocks noGrp="1"/>
          </p:cNvSpPr>
          <p:nvPr>
            <p:ph type="pic" sz="quarter" idx="13"/>
          </p:nvPr>
        </p:nvSpPr>
        <p:spPr>
          <a:xfrm>
            <a:off x="3576275" y="4984828"/>
            <a:ext cx="1440000" cy="1440000"/>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
        <p:nvSpPr>
          <p:cNvPr id="13" name="Bildplatzhalter 9"/>
          <p:cNvSpPr>
            <a:spLocks noGrp="1"/>
          </p:cNvSpPr>
          <p:nvPr>
            <p:ph type="pic" sz="quarter" idx="14"/>
          </p:nvPr>
        </p:nvSpPr>
        <p:spPr>
          <a:xfrm>
            <a:off x="5112000" y="4984828"/>
            <a:ext cx="1440000" cy="1440000"/>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Tree>
    <p:extLst>
      <p:ext uri="{BB962C8B-B14F-4D97-AF65-F5344CB8AC3E}">
        <p14:creationId xmlns:p14="http://schemas.microsoft.com/office/powerpoint/2010/main" val="3400977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etailfolie mit Bild">
    <p:spTree>
      <p:nvGrpSpPr>
        <p:cNvPr id="1" name=""/>
        <p:cNvGrpSpPr/>
        <p:nvPr/>
      </p:nvGrpSpPr>
      <p:grpSpPr>
        <a:xfrm>
          <a:off x="0" y="0"/>
          <a:ext cx="0" cy="0"/>
          <a:chOff x="0" y="0"/>
          <a:chExt cx="0" cy="0"/>
        </a:xfrm>
      </p:grpSpPr>
      <p:sp>
        <p:nvSpPr>
          <p:cNvPr id="3" name="Textplatzhalter 28"/>
          <p:cNvSpPr>
            <a:spLocks noGrp="1"/>
          </p:cNvSpPr>
          <p:nvPr>
            <p:ph type="body" sz="quarter" idx="11"/>
          </p:nvPr>
        </p:nvSpPr>
        <p:spPr>
          <a:xfrm>
            <a:off x="5112000" y="3060000"/>
            <a:ext cx="3750842" cy="3579312"/>
          </a:xfrm>
          <a:prstGeom prst="rect">
            <a:avLst/>
          </a:prstGeom>
        </p:spPr>
        <p:txBody>
          <a:bodyPr/>
          <a:lstStyle>
            <a:lvl1pPr marL="180000" indent="-180000">
              <a:buClr>
                <a:srgbClr val="D20A11"/>
              </a:buClr>
              <a:buSzPct val="100000"/>
              <a:buFont typeface="Wingdings" panose="05000000000000000000" pitchFamily="2" charset="2"/>
              <a:buChar char="§"/>
              <a:defRPr sz="2000"/>
            </a:lvl1pPr>
            <a:lvl2pPr marL="446088" indent="-179388">
              <a:buClr>
                <a:srgbClr val="D20A11"/>
              </a:buClr>
              <a:buSzPct val="100000"/>
              <a:buFont typeface="Aharoni" panose="02010803020104030203" pitchFamily="2" charset="-79"/>
              <a:buChar char="–"/>
              <a:defRPr sz="1800"/>
            </a:lvl2pPr>
            <a:lvl3pPr marL="628650" indent="-184150">
              <a:buSzPct val="80000"/>
              <a:buFont typeface="Aharoni" panose="02010803020104030203" pitchFamily="2" charset="-79"/>
              <a:buChar char="–"/>
              <a:defRPr sz="1600"/>
            </a:lvl3pPr>
          </a:lstStyle>
          <a:p>
            <a:pPr lvl="0"/>
            <a:r>
              <a:rPr lang="de-DE" smtClean="0"/>
              <a:t>Formatvorlagen des Textmasters bearbeiten</a:t>
            </a:r>
          </a:p>
          <a:p>
            <a:pPr lvl="1"/>
            <a:r>
              <a:rPr lang="de-DE" smtClean="0"/>
              <a:t>Zweite Ebene</a:t>
            </a:r>
          </a:p>
          <a:p>
            <a:pPr lvl="2"/>
            <a:r>
              <a:rPr lang="de-DE" smtClean="0"/>
              <a:t>Dritte Ebene</a:t>
            </a:r>
          </a:p>
        </p:txBody>
      </p:sp>
      <p:sp>
        <p:nvSpPr>
          <p:cNvPr id="4" name="Textplatzhalter 3"/>
          <p:cNvSpPr>
            <a:spLocks noGrp="1"/>
          </p:cNvSpPr>
          <p:nvPr>
            <p:ph type="body" sz="quarter" idx="13" hasCustomPrompt="1"/>
          </p:nvPr>
        </p:nvSpPr>
        <p:spPr>
          <a:xfrm>
            <a:off x="5117794" y="1800225"/>
            <a:ext cx="3744000" cy="971550"/>
          </a:xfrm>
          <a:prstGeom prst="rect">
            <a:avLst/>
          </a:prstGeom>
        </p:spPr>
        <p:txBody>
          <a:bodyPr vert="horz"/>
          <a:lstStyle>
            <a:lvl1pPr marL="0" indent="0">
              <a:buNone/>
              <a:defRPr b="1">
                <a:latin typeface="+mj-lt"/>
              </a:defRPr>
            </a:lvl1pPr>
          </a:lstStyle>
          <a:p>
            <a:pPr lvl="0"/>
            <a:r>
              <a:rPr lang="de-AT" dirty="0" smtClean="0"/>
              <a:t>Titel hinzufügen</a:t>
            </a:r>
            <a:endParaRPr lang="de-DE" dirty="0"/>
          </a:p>
        </p:txBody>
      </p:sp>
      <p:sp>
        <p:nvSpPr>
          <p:cNvPr id="9" name="Bildplatzhalter 7"/>
          <p:cNvSpPr>
            <a:spLocks noGrp="1"/>
          </p:cNvSpPr>
          <p:nvPr>
            <p:ph type="pic" sz="quarter" idx="14"/>
          </p:nvPr>
        </p:nvSpPr>
        <p:spPr>
          <a:xfrm>
            <a:off x="432000" y="1964508"/>
            <a:ext cx="3744913" cy="3743325"/>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Tree>
    <p:extLst>
      <p:ext uri="{BB962C8B-B14F-4D97-AF65-F5344CB8AC3E}">
        <p14:creationId xmlns:p14="http://schemas.microsoft.com/office/powerpoint/2010/main" val="1871381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ldercollage">
    <p:spTree>
      <p:nvGrpSpPr>
        <p:cNvPr id="1" name=""/>
        <p:cNvGrpSpPr/>
        <p:nvPr/>
      </p:nvGrpSpPr>
      <p:grpSpPr>
        <a:xfrm>
          <a:off x="0" y="0"/>
          <a:ext cx="0" cy="0"/>
          <a:chOff x="0" y="0"/>
          <a:chExt cx="0" cy="0"/>
        </a:xfrm>
      </p:grpSpPr>
      <p:sp>
        <p:nvSpPr>
          <p:cNvPr id="6" name="Bildplatzhalter 4"/>
          <p:cNvSpPr>
            <a:spLocks noGrp="1"/>
          </p:cNvSpPr>
          <p:nvPr>
            <p:ph type="pic" sz="quarter" idx="11"/>
          </p:nvPr>
        </p:nvSpPr>
        <p:spPr>
          <a:xfrm>
            <a:off x="4112923" y="1800000"/>
            <a:ext cx="2340000" cy="2736528"/>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
        <p:nvSpPr>
          <p:cNvPr id="7" name="Bildplatzhalter 4"/>
          <p:cNvSpPr>
            <a:spLocks noGrp="1"/>
          </p:cNvSpPr>
          <p:nvPr>
            <p:ph type="pic" sz="quarter" idx="12"/>
          </p:nvPr>
        </p:nvSpPr>
        <p:spPr>
          <a:xfrm>
            <a:off x="6534000" y="1800000"/>
            <a:ext cx="2340000" cy="2736528"/>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
        <p:nvSpPr>
          <p:cNvPr id="8" name="Bildplatzhalter 4"/>
          <p:cNvSpPr>
            <a:spLocks noGrp="1"/>
          </p:cNvSpPr>
          <p:nvPr>
            <p:ph type="pic" sz="quarter" idx="13"/>
          </p:nvPr>
        </p:nvSpPr>
        <p:spPr>
          <a:xfrm>
            <a:off x="4112923" y="4611951"/>
            <a:ext cx="1530000" cy="1976050"/>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
        <p:nvSpPr>
          <p:cNvPr id="9" name="Bildplatzhalter 4"/>
          <p:cNvSpPr>
            <a:spLocks noGrp="1"/>
          </p:cNvSpPr>
          <p:nvPr>
            <p:ph type="pic" sz="quarter" idx="14"/>
          </p:nvPr>
        </p:nvSpPr>
        <p:spPr>
          <a:xfrm>
            <a:off x="5728462" y="4611951"/>
            <a:ext cx="1530000" cy="1976050"/>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
        <p:nvSpPr>
          <p:cNvPr id="10" name="Bildplatzhalter 4"/>
          <p:cNvSpPr>
            <a:spLocks noGrp="1"/>
          </p:cNvSpPr>
          <p:nvPr>
            <p:ph type="pic" sz="quarter" idx="15"/>
          </p:nvPr>
        </p:nvSpPr>
        <p:spPr>
          <a:xfrm>
            <a:off x="7344000" y="4611951"/>
            <a:ext cx="1530000" cy="1976050"/>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
        <p:nvSpPr>
          <p:cNvPr id="12" name="Bildplatzhalter 4"/>
          <p:cNvSpPr>
            <a:spLocks noGrp="1"/>
          </p:cNvSpPr>
          <p:nvPr>
            <p:ph type="pic" sz="quarter" idx="10"/>
          </p:nvPr>
        </p:nvSpPr>
        <p:spPr>
          <a:xfrm>
            <a:off x="271463" y="1800001"/>
            <a:ext cx="3772800" cy="4788000"/>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Tree>
    <p:extLst>
      <p:ext uri="{BB962C8B-B14F-4D97-AF65-F5344CB8AC3E}">
        <p14:creationId xmlns:p14="http://schemas.microsoft.com/office/powerpoint/2010/main" val="3650105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inzelbild">
    <p:spTree>
      <p:nvGrpSpPr>
        <p:cNvPr id="1" name=""/>
        <p:cNvGrpSpPr/>
        <p:nvPr/>
      </p:nvGrpSpPr>
      <p:grpSpPr>
        <a:xfrm>
          <a:off x="0" y="0"/>
          <a:ext cx="0" cy="0"/>
          <a:chOff x="0" y="0"/>
          <a:chExt cx="0" cy="0"/>
        </a:xfrm>
      </p:grpSpPr>
      <p:sp>
        <p:nvSpPr>
          <p:cNvPr id="5" name="Bildplatzhalter 4"/>
          <p:cNvSpPr>
            <a:spLocks noGrp="1"/>
          </p:cNvSpPr>
          <p:nvPr>
            <p:ph type="pic" sz="quarter" idx="10"/>
          </p:nvPr>
        </p:nvSpPr>
        <p:spPr>
          <a:xfrm>
            <a:off x="270000" y="1800000"/>
            <a:ext cx="8604000" cy="4788000"/>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Tree>
    <p:extLst>
      <p:ext uri="{BB962C8B-B14F-4D97-AF65-F5344CB8AC3E}">
        <p14:creationId xmlns:p14="http://schemas.microsoft.com/office/powerpoint/2010/main" val="868964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Introfolie 2">
    <p:spTree>
      <p:nvGrpSpPr>
        <p:cNvPr id="1" name=""/>
        <p:cNvGrpSpPr/>
        <p:nvPr/>
      </p:nvGrpSpPr>
      <p:grpSpPr>
        <a:xfrm>
          <a:off x="0" y="0"/>
          <a:ext cx="0" cy="0"/>
          <a:chOff x="0" y="0"/>
          <a:chExt cx="0" cy="0"/>
        </a:xfrm>
      </p:grpSpPr>
      <p:pic>
        <p:nvPicPr>
          <p:cNvPr id="3" name="Bild 1" descr="LS_15 PPT-Intro-2.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965138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elfolie">
    <p:spTree>
      <p:nvGrpSpPr>
        <p:cNvPr id="1" name=""/>
        <p:cNvGrpSpPr/>
        <p:nvPr/>
      </p:nvGrpSpPr>
      <p:grpSpPr>
        <a:xfrm>
          <a:off x="0" y="0"/>
          <a:ext cx="0" cy="0"/>
          <a:chOff x="0" y="0"/>
          <a:chExt cx="0" cy="0"/>
        </a:xfrm>
      </p:grpSpPr>
      <p:sp>
        <p:nvSpPr>
          <p:cNvPr id="6" name="Rechteck 5"/>
          <p:cNvSpPr/>
          <p:nvPr userDrawn="1"/>
        </p:nvSpPr>
        <p:spPr>
          <a:xfrm>
            <a:off x="0" y="1315590"/>
            <a:ext cx="9144000" cy="554937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8" name="Bild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el 6"/>
          <p:cNvSpPr>
            <a:spLocks noGrp="1"/>
          </p:cNvSpPr>
          <p:nvPr>
            <p:ph type="title"/>
          </p:nvPr>
        </p:nvSpPr>
        <p:spPr>
          <a:xfrm>
            <a:off x="432000" y="1800000"/>
            <a:ext cx="8424000" cy="2268000"/>
          </a:xfrm>
          <a:prstGeom prst="rect">
            <a:avLst/>
          </a:prstGeom>
        </p:spPr>
        <p:txBody>
          <a:bodyPr vert="horz" anchor="t"/>
          <a:lstStyle>
            <a:lvl1pPr algn="l">
              <a:lnSpc>
                <a:spcPct val="100000"/>
              </a:lnSpc>
              <a:defRPr sz="5000" b="1" baseline="0">
                <a:solidFill>
                  <a:schemeClr val="tx1"/>
                </a:solidFill>
              </a:defRPr>
            </a:lvl1pPr>
          </a:lstStyle>
          <a:p>
            <a:r>
              <a:rPr lang="de-DE" smtClean="0"/>
              <a:t>Titelmasterformat durch Klicken bearbeiten</a:t>
            </a:r>
            <a:endParaRPr lang="de-DE" dirty="0"/>
          </a:p>
        </p:txBody>
      </p:sp>
      <p:sp>
        <p:nvSpPr>
          <p:cNvPr id="14" name="Textplatzhalter 13"/>
          <p:cNvSpPr>
            <a:spLocks noGrp="1"/>
          </p:cNvSpPr>
          <p:nvPr>
            <p:ph type="body" sz="quarter" idx="10" hasCustomPrompt="1"/>
          </p:nvPr>
        </p:nvSpPr>
        <p:spPr>
          <a:xfrm>
            <a:off x="432000" y="4428000"/>
            <a:ext cx="8424000" cy="216000"/>
          </a:xfrm>
          <a:prstGeom prst="rect">
            <a:avLst/>
          </a:prstGeom>
        </p:spPr>
        <p:txBody>
          <a:bodyPr>
            <a:noAutofit/>
          </a:bodyPr>
          <a:lstStyle>
            <a:lvl1pPr marL="0" marR="0" indent="0" algn="l" defTabSz="457200" rtl="0" eaLnBrk="1" fontAlgn="auto" latinLnBrk="0" hangingPunct="1">
              <a:lnSpc>
                <a:spcPct val="100000"/>
              </a:lnSpc>
              <a:spcBef>
                <a:spcPts val="0"/>
              </a:spcBef>
              <a:spcAft>
                <a:spcPts val="600"/>
              </a:spcAft>
              <a:buClrTx/>
              <a:buSzTx/>
              <a:buFont typeface="Arial"/>
              <a:buNone/>
              <a:tabLst/>
              <a:defRPr lang="de-DE" sz="1400" b="0" i="0" u="none" strike="noStrike" baseline="0" smtClean="0">
                <a:solidFill>
                  <a:schemeClr val="tx1"/>
                </a:solidFill>
                <a:latin typeface="Trebuchet MS"/>
                <a:cs typeface="Trebuchet MS"/>
              </a:defRPr>
            </a:lvl1pPr>
          </a:lstStyle>
          <a:p>
            <a:pPr lvl="0"/>
            <a:r>
              <a:rPr lang="de-AT" dirty="0" smtClean="0"/>
              <a:t>Datum</a:t>
            </a:r>
          </a:p>
        </p:txBody>
      </p:sp>
      <p:sp>
        <p:nvSpPr>
          <p:cNvPr id="15" name="Textplatzhalter 13"/>
          <p:cNvSpPr>
            <a:spLocks noGrp="1"/>
          </p:cNvSpPr>
          <p:nvPr>
            <p:ph type="body" sz="quarter" idx="11" hasCustomPrompt="1"/>
          </p:nvPr>
        </p:nvSpPr>
        <p:spPr>
          <a:xfrm>
            <a:off x="431999" y="4716000"/>
            <a:ext cx="8424000" cy="450000"/>
          </a:xfrm>
          <a:prstGeom prst="rect">
            <a:avLst/>
          </a:prstGeom>
        </p:spPr>
        <p:txBody>
          <a:bodyPr>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de-DE" sz="1400" b="0" i="0" u="none" strike="noStrike" baseline="0" smtClean="0">
                <a:solidFill>
                  <a:schemeClr val="tx1"/>
                </a:solidFill>
                <a:latin typeface="Trebuchet MS"/>
                <a:cs typeface="Trebuchet MS"/>
              </a:defRPr>
            </a:lvl1pPr>
          </a:lstStyle>
          <a:p>
            <a:pPr lvl="0"/>
            <a:r>
              <a:rPr lang="de-AT" dirty="0" smtClean="0"/>
              <a:t>Dienststellenbezeichnung nach CD</a:t>
            </a:r>
          </a:p>
          <a:p>
            <a:pPr marL="0" marR="0" lvl="0" indent="0" algn="l" defTabSz="457200" rtl="0" eaLnBrk="1" fontAlgn="auto" latinLnBrk="0" hangingPunct="1">
              <a:lnSpc>
                <a:spcPct val="100000"/>
              </a:lnSpc>
              <a:spcBef>
                <a:spcPts val="0"/>
              </a:spcBef>
              <a:spcAft>
                <a:spcPts val="600"/>
              </a:spcAft>
              <a:buClrTx/>
              <a:buSzTx/>
              <a:buFont typeface="Arial"/>
              <a:buNone/>
              <a:tabLst/>
              <a:defRPr/>
            </a:pPr>
            <a:r>
              <a:rPr lang="de-AT" dirty="0" smtClean="0"/>
              <a:t>Dienststellenbezeichnung nach CD</a:t>
            </a:r>
          </a:p>
          <a:p>
            <a:pPr lvl="0"/>
            <a:endParaRPr lang="de-AT" dirty="0" smtClean="0"/>
          </a:p>
        </p:txBody>
      </p:sp>
      <p:sp>
        <p:nvSpPr>
          <p:cNvPr id="17" name="Textplatzhalter 13"/>
          <p:cNvSpPr>
            <a:spLocks noGrp="1"/>
          </p:cNvSpPr>
          <p:nvPr>
            <p:ph type="body" sz="quarter" idx="12" hasCustomPrompt="1"/>
          </p:nvPr>
        </p:nvSpPr>
        <p:spPr>
          <a:xfrm>
            <a:off x="431999" y="5256862"/>
            <a:ext cx="8424000" cy="1152000"/>
          </a:xfrm>
          <a:prstGeom prst="rect">
            <a:avLst/>
          </a:prstGeom>
        </p:spPr>
        <p:txBody>
          <a:bodyPr>
            <a:noAutofit/>
          </a:bodyPr>
          <a:lstStyle>
            <a:lvl1pPr marL="0" marR="0" indent="0" algn="l" defTabSz="457200" rtl="0" eaLnBrk="1" fontAlgn="auto" latinLnBrk="0" hangingPunct="1">
              <a:lnSpc>
                <a:spcPct val="100000"/>
              </a:lnSpc>
              <a:spcBef>
                <a:spcPts val="0"/>
              </a:spcBef>
              <a:spcAft>
                <a:spcPts val="600"/>
              </a:spcAft>
              <a:buClrTx/>
              <a:buSzTx/>
              <a:buFont typeface="Arial"/>
              <a:buNone/>
              <a:tabLst/>
              <a:defRPr lang="de-DE" sz="1400" b="1" i="0" u="none" strike="noStrike" baseline="0" smtClean="0">
                <a:solidFill>
                  <a:schemeClr val="tx1"/>
                </a:solidFill>
                <a:latin typeface="Trebuchet MS"/>
                <a:cs typeface="Trebuchet MS"/>
              </a:defRPr>
            </a:lvl1pPr>
          </a:lstStyle>
          <a:p>
            <a:pPr lvl="0"/>
            <a:r>
              <a:rPr lang="de-AT" dirty="0" smtClean="0"/>
              <a:t>Name (akad. Grad, Vor- und Zuname)</a:t>
            </a:r>
          </a:p>
        </p:txBody>
      </p:sp>
    </p:spTree>
    <p:extLst>
      <p:ext uri="{BB962C8B-B14F-4D97-AF65-F5344CB8AC3E}">
        <p14:creationId xmlns:p14="http://schemas.microsoft.com/office/powerpoint/2010/main" val="4171806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1_Titelfolie + Sponsoren">
    <p:spTree>
      <p:nvGrpSpPr>
        <p:cNvPr id="1" name=""/>
        <p:cNvGrpSpPr/>
        <p:nvPr/>
      </p:nvGrpSpPr>
      <p:grpSpPr>
        <a:xfrm>
          <a:off x="0" y="0"/>
          <a:ext cx="0" cy="0"/>
          <a:chOff x="0" y="0"/>
          <a:chExt cx="0" cy="0"/>
        </a:xfrm>
      </p:grpSpPr>
      <p:sp>
        <p:nvSpPr>
          <p:cNvPr id="9" name="Rechteck 8"/>
          <p:cNvSpPr/>
          <p:nvPr userDrawn="1"/>
        </p:nvSpPr>
        <p:spPr>
          <a:xfrm>
            <a:off x="0" y="1315590"/>
            <a:ext cx="9144000" cy="477537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0" name="Bild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el 6"/>
          <p:cNvSpPr>
            <a:spLocks noGrp="1"/>
          </p:cNvSpPr>
          <p:nvPr>
            <p:ph type="title"/>
          </p:nvPr>
        </p:nvSpPr>
        <p:spPr>
          <a:xfrm>
            <a:off x="432000" y="1800000"/>
            <a:ext cx="8424000" cy="2268000"/>
          </a:xfrm>
          <a:prstGeom prst="rect">
            <a:avLst/>
          </a:prstGeom>
        </p:spPr>
        <p:txBody>
          <a:bodyPr vert="horz" anchor="t"/>
          <a:lstStyle>
            <a:lvl1pPr algn="l">
              <a:lnSpc>
                <a:spcPct val="100000"/>
              </a:lnSpc>
              <a:defRPr sz="5000" b="1" baseline="0">
                <a:solidFill>
                  <a:schemeClr val="tx1"/>
                </a:solidFill>
              </a:defRPr>
            </a:lvl1pPr>
          </a:lstStyle>
          <a:p>
            <a:r>
              <a:rPr lang="de-DE" smtClean="0"/>
              <a:t>Titelmasterformat durch Klicken bearbeiten</a:t>
            </a:r>
            <a:endParaRPr lang="de-DE" dirty="0"/>
          </a:p>
        </p:txBody>
      </p:sp>
      <p:sp>
        <p:nvSpPr>
          <p:cNvPr id="14" name="Textplatzhalter 13"/>
          <p:cNvSpPr>
            <a:spLocks noGrp="1"/>
          </p:cNvSpPr>
          <p:nvPr>
            <p:ph type="body" sz="quarter" idx="10" hasCustomPrompt="1"/>
          </p:nvPr>
        </p:nvSpPr>
        <p:spPr>
          <a:xfrm>
            <a:off x="432000" y="4428000"/>
            <a:ext cx="8424000" cy="216000"/>
          </a:xfrm>
          <a:prstGeom prst="rect">
            <a:avLst/>
          </a:prstGeom>
        </p:spPr>
        <p:txBody>
          <a:bodyPr>
            <a:noAutofit/>
          </a:bodyPr>
          <a:lstStyle>
            <a:lvl1pPr marL="0" marR="0" indent="0" algn="l" defTabSz="457200" rtl="0" eaLnBrk="1" fontAlgn="auto" latinLnBrk="0" hangingPunct="1">
              <a:lnSpc>
                <a:spcPct val="100000"/>
              </a:lnSpc>
              <a:spcBef>
                <a:spcPts val="0"/>
              </a:spcBef>
              <a:spcAft>
                <a:spcPts val="600"/>
              </a:spcAft>
              <a:buClrTx/>
              <a:buSzTx/>
              <a:buFont typeface="Arial"/>
              <a:buNone/>
              <a:tabLst/>
              <a:defRPr lang="de-DE" sz="1400" b="0" i="0" u="none" strike="noStrike" baseline="0" smtClean="0">
                <a:solidFill>
                  <a:schemeClr val="tx1"/>
                </a:solidFill>
                <a:latin typeface="Trebuchet MS"/>
                <a:cs typeface="Trebuchet MS"/>
              </a:defRPr>
            </a:lvl1pPr>
          </a:lstStyle>
          <a:p>
            <a:pPr lvl="0"/>
            <a:r>
              <a:rPr lang="de-AT" dirty="0" smtClean="0"/>
              <a:t>Datum</a:t>
            </a:r>
          </a:p>
        </p:txBody>
      </p:sp>
      <p:sp>
        <p:nvSpPr>
          <p:cNvPr id="15" name="Textplatzhalter 13"/>
          <p:cNvSpPr>
            <a:spLocks noGrp="1"/>
          </p:cNvSpPr>
          <p:nvPr>
            <p:ph type="body" sz="quarter" idx="11" hasCustomPrompt="1"/>
          </p:nvPr>
        </p:nvSpPr>
        <p:spPr>
          <a:xfrm>
            <a:off x="431999" y="4716000"/>
            <a:ext cx="8424000" cy="450000"/>
          </a:xfrm>
          <a:prstGeom prst="rect">
            <a:avLst/>
          </a:prstGeom>
        </p:spPr>
        <p:txBody>
          <a:bodyPr>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de-DE" sz="1400" b="0" i="0" u="none" strike="noStrike" baseline="0" smtClean="0">
                <a:solidFill>
                  <a:schemeClr val="tx1"/>
                </a:solidFill>
                <a:latin typeface="Trebuchet MS"/>
                <a:cs typeface="Trebuchet MS"/>
              </a:defRPr>
            </a:lvl1pPr>
          </a:lstStyle>
          <a:p>
            <a:pPr lvl="0"/>
            <a:r>
              <a:rPr lang="de-AT" dirty="0" smtClean="0"/>
              <a:t>Dienststellenbezeichnung nach CD</a:t>
            </a:r>
          </a:p>
          <a:p>
            <a:pPr marL="0" marR="0" lvl="0" indent="0" algn="l" defTabSz="457200" rtl="0" eaLnBrk="1" fontAlgn="auto" latinLnBrk="0" hangingPunct="1">
              <a:lnSpc>
                <a:spcPct val="100000"/>
              </a:lnSpc>
              <a:spcBef>
                <a:spcPts val="0"/>
              </a:spcBef>
              <a:spcAft>
                <a:spcPts val="600"/>
              </a:spcAft>
              <a:buClrTx/>
              <a:buSzTx/>
              <a:buFont typeface="Arial"/>
              <a:buNone/>
              <a:tabLst/>
              <a:defRPr/>
            </a:pPr>
            <a:r>
              <a:rPr lang="de-AT" dirty="0" smtClean="0"/>
              <a:t>Dienststellenbezeichnung nach CD</a:t>
            </a:r>
          </a:p>
          <a:p>
            <a:pPr lvl="0"/>
            <a:endParaRPr lang="de-AT" dirty="0" smtClean="0"/>
          </a:p>
        </p:txBody>
      </p:sp>
      <p:sp>
        <p:nvSpPr>
          <p:cNvPr id="17" name="Textplatzhalter 13"/>
          <p:cNvSpPr>
            <a:spLocks noGrp="1"/>
          </p:cNvSpPr>
          <p:nvPr>
            <p:ph type="body" sz="quarter" idx="12" hasCustomPrompt="1"/>
          </p:nvPr>
        </p:nvSpPr>
        <p:spPr>
          <a:xfrm>
            <a:off x="431999" y="5256862"/>
            <a:ext cx="8424000" cy="540000"/>
          </a:xfrm>
          <a:prstGeom prst="rect">
            <a:avLst/>
          </a:prstGeom>
        </p:spPr>
        <p:txBody>
          <a:bodyPr>
            <a:noAutofit/>
          </a:bodyPr>
          <a:lstStyle>
            <a:lvl1pPr marL="0" marR="0" indent="0" algn="l" defTabSz="457200" rtl="0" eaLnBrk="1" fontAlgn="auto" latinLnBrk="0" hangingPunct="1">
              <a:lnSpc>
                <a:spcPct val="100000"/>
              </a:lnSpc>
              <a:spcBef>
                <a:spcPts val="0"/>
              </a:spcBef>
              <a:spcAft>
                <a:spcPts val="600"/>
              </a:spcAft>
              <a:buClrTx/>
              <a:buSzTx/>
              <a:buFont typeface="Arial"/>
              <a:buNone/>
              <a:tabLst/>
              <a:defRPr lang="de-DE" sz="1400" b="1" i="0" u="none" strike="noStrike" baseline="0" smtClean="0">
                <a:solidFill>
                  <a:schemeClr val="tx1"/>
                </a:solidFill>
                <a:latin typeface="Trebuchet MS"/>
                <a:cs typeface="Trebuchet MS"/>
              </a:defRPr>
            </a:lvl1pPr>
          </a:lstStyle>
          <a:p>
            <a:pPr lvl="0"/>
            <a:r>
              <a:rPr lang="de-AT" dirty="0" smtClean="0"/>
              <a:t>Name (akad. Grad, Vor- und Zuname)</a:t>
            </a:r>
          </a:p>
        </p:txBody>
      </p:sp>
    </p:spTree>
    <p:extLst>
      <p:ext uri="{BB962C8B-B14F-4D97-AF65-F5344CB8AC3E}">
        <p14:creationId xmlns:p14="http://schemas.microsoft.com/office/powerpoint/2010/main" val="1338891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Detailfolie + Fußzeile + Löwe">
    <p:spTree>
      <p:nvGrpSpPr>
        <p:cNvPr id="1" name=""/>
        <p:cNvGrpSpPr/>
        <p:nvPr/>
      </p:nvGrpSpPr>
      <p:grpSpPr>
        <a:xfrm>
          <a:off x="0" y="0"/>
          <a:ext cx="0" cy="0"/>
          <a:chOff x="0" y="0"/>
          <a:chExt cx="0" cy="0"/>
        </a:xfrm>
      </p:grpSpPr>
      <p:pic>
        <p:nvPicPr>
          <p:cNvPr id="26" name="Bild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7" name="Foliennummernplatzhalter 5"/>
          <p:cNvSpPr>
            <a:spLocks noGrp="1"/>
          </p:cNvSpPr>
          <p:nvPr>
            <p:ph type="sldNum" sz="quarter" idx="4"/>
          </p:nvPr>
        </p:nvSpPr>
        <p:spPr>
          <a:xfrm>
            <a:off x="7110000" y="5760000"/>
            <a:ext cx="1754421" cy="180000"/>
          </a:xfrm>
          <a:prstGeom prst="rect">
            <a:avLst/>
          </a:prstGeom>
        </p:spPr>
        <p:txBody>
          <a:bodyPr vert="horz" lIns="0" tIns="0" rIns="0" bIns="0" rtlCol="0" anchor="t"/>
          <a:lstStyle>
            <a:lvl1pPr algn="l">
              <a:defRPr sz="900">
                <a:solidFill>
                  <a:schemeClr val="tx1"/>
                </a:solidFill>
              </a:defRPr>
            </a:lvl1pPr>
          </a:lstStyle>
          <a:p>
            <a:r>
              <a:rPr lang="de-DE" dirty="0" smtClean="0"/>
              <a:t>Folie Nr. </a:t>
            </a:r>
            <a:fld id="{75312D03-E2A0-DD45-8A89-86DAA7106CAA}" type="slidenum">
              <a:rPr lang="de-DE" smtClean="0"/>
              <a:pPr/>
              <a:t>‹Nr.›</a:t>
            </a:fld>
            <a:endParaRPr lang="de-DE" dirty="0">
              <a:solidFill>
                <a:srgbClr val="000000"/>
              </a:solidFill>
            </a:endParaRPr>
          </a:p>
        </p:txBody>
      </p:sp>
      <p:sp>
        <p:nvSpPr>
          <p:cNvPr id="21" name="Datumsplatzhalter 10"/>
          <p:cNvSpPr>
            <a:spLocks noGrp="1"/>
          </p:cNvSpPr>
          <p:nvPr>
            <p:ph type="dt" sz="half" idx="2"/>
          </p:nvPr>
        </p:nvSpPr>
        <p:spPr>
          <a:xfrm>
            <a:off x="7109999" y="5940000"/>
            <a:ext cx="1754420" cy="186433"/>
          </a:xfrm>
          <a:prstGeom prst="rect">
            <a:avLst/>
          </a:prstGeom>
        </p:spPr>
        <p:txBody>
          <a:bodyPr vert="horz" lIns="0" tIns="0" rIns="0" bIns="0" rtlCol="0" anchor="t"/>
          <a:lstStyle>
            <a:lvl1pPr algn="l">
              <a:defRPr sz="900">
                <a:solidFill>
                  <a:srgbClr val="000000"/>
                </a:solidFill>
              </a:defRPr>
            </a:lvl1pPr>
          </a:lstStyle>
          <a:p>
            <a:endParaRPr lang="de-DE" dirty="0"/>
          </a:p>
        </p:txBody>
      </p:sp>
      <p:sp>
        <p:nvSpPr>
          <p:cNvPr id="25" name="Fußzeilenplatzhalter 11"/>
          <p:cNvSpPr>
            <a:spLocks noGrp="1"/>
          </p:cNvSpPr>
          <p:nvPr>
            <p:ph type="ftr" sz="quarter" idx="3"/>
          </p:nvPr>
        </p:nvSpPr>
        <p:spPr>
          <a:xfrm>
            <a:off x="7109998" y="6173787"/>
            <a:ext cx="1754421" cy="460694"/>
          </a:xfrm>
          <a:prstGeom prst="rect">
            <a:avLst/>
          </a:prstGeom>
        </p:spPr>
        <p:txBody>
          <a:bodyPr vert="horz" lIns="0" tIns="0" rIns="0" bIns="0" rtlCol="0" anchor="t"/>
          <a:lstStyle>
            <a:lvl1pPr algn="l">
              <a:defRPr sz="900" b="1">
                <a:solidFill>
                  <a:srgbClr val="000000"/>
                </a:solidFill>
              </a:defRPr>
            </a:lvl1pPr>
          </a:lstStyle>
          <a:p>
            <a:endParaRPr lang="de-DE" dirty="0"/>
          </a:p>
        </p:txBody>
      </p:sp>
      <p:sp>
        <p:nvSpPr>
          <p:cNvPr id="27" name="Titel 6"/>
          <p:cNvSpPr>
            <a:spLocks noGrp="1"/>
          </p:cNvSpPr>
          <p:nvPr>
            <p:ph type="title"/>
          </p:nvPr>
        </p:nvSpPr>
        <p:spPr>
          <a:xfrm>
            <a:off x="432000" y="1799999"/>
            <a:ext cx="6120000" cy="972000"/>
          </a:xfrm>
          <a:prstGeom prst="rect">
            <a:avLst/>
          </a:prstGeom>
        </p:spPr>
        <p:txBody>
          <a:bodyPr vert="horz" anchor="t"/>
          <a:lstStyle>
            <a:lvl1pPr algn="l">
              <a:lnSpc>
                <a:spcPct val="100000"/>
              </a:lnSpc>
              <a:defRPr sz="3200" b="1" baseline="0"/>
            </a:lvl1pPr>
          </a:lstStyle>
          <a:p>
            <a:r>
              <a:rPr lang="de-DE" smtClean="0"/>
              <a:t>Titelmasterformat durch Klicken bearbeiten</a:t>
            </a:r>
            <a:endParaRPr lang="de-DE" dirty="0"/>
          </a:p>
        </p:txBody>
      </p:sp>
      <p:sp>
        <p:nvSpPr>
          <p:cNvPr id="29" name="Textplatzhalter 28"/>
          <p:cNvSpPr>
            <a:spLocks noGrp="1"/>
          </p:cNvSpPr>
          <p:nvPr>
            <p:ph type="body" sz="quarter" idx="10"/>
          </p:nvPr>
        </p:nvSpPr>
        <p:spPr>
          <a:xfrm>
            <a:off x="431800" y="3060000"/>
            <a:ext cx="6120000" cy="3579312"/>
          </a:xfrm>
          <a:prstGeom prst="rect">
            <a:avLst/>
          </a:prstGeom>
        </p:spPr>
        <p:txBody>
          <a:bodyPr/>
          <a:lstStyle>
            <a:lvl1pPr marL="182563" indent="-182563">
              <a:buClr>
                <a:srgbClr val="D20A11"/>
              </a:buClr>
              <a:buSzPct val="100000"/>
              <a:buFont typeface="Wingdings" panose="05000000000000000000" pitchFamily="2" charset="2"/>
              <a:buChar char="§"/>
              <a:defRPr sz="2000"/>
            </a:lvl1pPr>
            <a:lvl2pPr marL="444500" indent="-174625" defTabSz="444500">
              <a:buClr>
                <a:srgbClr val="D20A11"/>
              </a:buClr>
              <a:buSzPct val="100000"/>
              <a:buFont typeface="Aharoni" panose="02010803020104030203" pitchFamily="2" charset="-79"/>
              <a:buChar char="–"/>
              <a:defRPr sz="1800"/>
            </a:lvl2pPr>
            <a:lvl3pPr marL="628650" indent="-184150" defTabSz="441325">
              <a:buSzPct val="80000"/>
              <a:buFont typeface="Aharoni" panose="02010803020104030203" pitchFamily="2" charset="-79"/>
              <a:buChar char="–"/>
              <a:defRPr sz="1600"/>
            </a:lvl3pPr>
          </a:lstStyle>
          <a:p>
            <a:pPr lvl="0"/>
            <a:r>
              <a:rPr lang="de-DE" smtClean="0"/>
              <a:t>Formatvorlagen des Textmasters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3098944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etailfolie">
    <p:spTree>
      <p:nvGrpSpPr>
        <p:cNvPr id="1" name=""/>
        <p:cNvGrpSpPr/>
        <p:nvPr/>
      </p:nvGrpSpPr>
      <p:grpSpPr>
        <a:xfrm>
          <a:off x="0" y="0"/>
          <a:ext cx="0" cy="0"/>
          <a:chOff x="0" y="0"/>
          <a:chExt cx="0" cy="0"/>
        </a:xfrm>
      </p:grpSpPr>
      <p:sp>
        <p:nvSpPr>
          <p:cNvPr id="27" name="Titel 6"/>
          <p:cNvSpPr>
            <a:spLocks noGrp="1"/>
          </p:cNvSpPr>
          <p:nvPr>
            <p:ph type="title"/>
          </p:nvPr>
        </p:nvSpPr>
        <p:spPr>
          <a:xfrm>
            <a:off x="432000" y="1799999"/>
            <a:ext cx="8424000" cy="972000"/>
          </a:xfrm>
          <a:prstGeom prst="rect">
            <a:avLst/>
          </a:prstGeom>
        </p:spPr>
        <p:txBody>
          <a:bodyPr vert="horz" anchor="t"/>
          <a:lstStyle>
            <a:lvl1pPr algn="l">
              <a:lnSpc>
                <a:spcPct val="100000"/>
              </a:lnSpc>
              <a:defRPr sz="3200" b="1" baseline="0"/>
            </a:lvl1pPr>
          </a:lstStyle>
          <a:p>
            <a:r>
              <a:rPr lang="de-DE" smtClean="0"/>
              <a:t>Titelmasterformat durch Klicken bearbeiten</a:t>
            </a:r>
            <a:endParaRPr lang="de-DE" dirty="0"/>
          </a:p>
        </p:txBody>
      </p:sp>
      <p:sp>
        <p:nvSpPr>
          <p:cNvPr id="29" name="Textplatzhalter 28"/>
          <p:cNvSpPr>
            <a:spLocks noGrp="1"/>
          </p:cNvSpPr>
          <p:nvPr>
            <p:ph type="body" sz="quarter" idx="10"/>
          </p:nvPr>
        </p:nvSpPr>
        <p:spPr>
          <a:xfrm>
            <a:off x="431800" y="3060000"/>
            <a:ext cx="8424000" cy="3579312"/>
          </a:xfrm>
          <a:prstGeom prst="rect">
            <a:avLst/>
          </a:prstGeom>
        </p:spPr>
        <p:txBody>
          <a:bodyPr/>
          <a:lstStyle>
            <a:lvl1pPr marL="182563" indent="-182563">
              <a:buClr>
                <a:srgbClr val="D20A11"/>
              </a:buClr>
              <a:buSzPct val="100000"/>
              <a:buFont typeface="Wingdings" panose="05000000000000000000" pitchFamily="2" charset="2"/>
              <a:buChar char="§"/>
              <a:defRPr sz="2000"/>
            </a:lvl1pPr>
            <a:lvl2pPr marL="444500" indent="-174625">
              <a:buClr>
                <a:srgbClr val="D20A11"/>
              </a:buClr>
              <a:buSzPct val="100000"/>
              <a:buFont typeface="Aharoni" panose="02010803020104030203" pitchFamily="2" charset="-79"/>
              <a:buChar char="–"/>
              <a:defRPr sz="1800"/>
            </a:lvl2pPr>
            <a:lvl3pPr marL="627063" indent="-179388">
              <a:buSzPct val="80000"/>
              <a:buFont typeface="Aharoni" panose="02010803020104030203" pitchFamily="2" charset="-79"/>
              <a:buChar char="–"/>
              <a:defRPr sz="1600"/>
            </a:lvl3pPr>
          </a:lstStyle>
          <a:p>
            <a:pPr lvl="0"/>
            <a:r>
              <a:rPr lang="de-DE" smtClean="0"/>
              <a:t>Formatvorlagen des Textmasters bearbeiten</a:t>
            </a:r>
          </a:p>
          <a:p>
            <a:pPr lvl="1"/>
            <a:r>
              <a:rPr lang="de-DE" smtClean="0"/>
              <a:t>Zweite Ebene</a:t>
            </a:r>
          </a:p>
          <a:p>
            <a:pPr lvl="2"/>
            <a:r>
              <a:rPr lang="de-DE" smtClean="0"/>
              <a:t>Dritte Ebene</a:t>
            </a:r>
          </a:p>
        </p:txBody>
      </p:sp>
      <p:sp>
        <p:nvSpPr>
          <p:cNvPr id="5" name="Foliennummernplatzhalter 5"/>
          <p:cNvSpPr>
            <a:spLocks noGrp="1"/>
          </p:cNvSpPr>
          <p:nvPr>
            <p:ph type="sldNum" sz="quarter" idx="4"/>
          </p:nvPr>
        </p:nvSpPr>
        <p:spPr>
          <a:xfrm>
            <a:off x="8040492" y="6468397"/>
            <a:ext cx="1754421" cy="180000"/>
          </a:xfrm>
          <a:prstGeom prst="rect">
            <a:avLst/>
          </a:prstGeom>
        </p:spPr>
        <p:txBody>
          <a:bodyPr vert="horz" lIns="0" tIns="0" rIns="0" bIns="0" rtlCol="0" anchor="t"/>
          <a:lstStyle>
            <a:lvl1pPr algn="l">
              <a:defRPr sz="900">
                <a:solidFill>
                  <a:schemeClr val="tx1"/>
                </a:solidFill>
              </a:defRPr>
            </a:lvl1pPr>
          </a:lstStyle>
          <a:p>
            <a:r>
              <a:rPr lang="de-DE" dirty="0" smtClean="0"/>
              <a:t>Folie Nr. </a:t>
            </a:r>
            <a:fld id="{75312D03-E2A0-DD45-8A89-86DAA7106CAA}" type="slidenum">
              <a:rPr lang="de-DE" smtClean="0"/>
              <a:pPr/>
              <a:t>‹Nr.›</a:t>
            </a:fld>
            <a:endParaRPr lang="de-DE" dirty="0">
              <a:solidFill>
                <a:srgbClr val="000000"/>
              </a:solidFill>
            </a:endParaRPr>
          </a:p>
        </p:txBody>
      </p:sp>
    </p:spTree>
    <p:extLst>
      <p:ext uri="{BB962C8B-B14F-4D97-AF65-F5344CB8AC3E}">
        <p14:creationId xmlns:p14="http://schemas.microsoft.com/office/powerpoint/2010/main" val="1256541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tailfolie 2-spaltig">
    <p:spTree>
      <p:nvGrpSpPr>
        <p:cNvPr id="1" name=""/>
        <p:cNvGrpSpPr/>
        <p:nvPr/>
      </p:nvGrpSpPr>
      <p:grpSpPr>
        <a:xfrm>
          <a:off x="0" y="0"/>
          <a:ext cx="0" cy="0"/>
          <a:chOff x="0" y="0"/>
          <a:chExt cx="0" cy="0"/>
        </a:xfrm>
      </p:grpSpPr>
      <p:sp>
        <p:nvSpPr>
          <p:cNvPr id="5" name="Textplatzhalter 28"/>
          <p:cNvSpPr>
            <a:spLocks noGrp="1"/>
          </p:cNvSpPr>
          <p:nvPr>
            <p:ph type="body" sz="quarter" idx="10"/>
          </p:nvPr>
        </p:nvSpPr>
        <p:spPr>
          <a:xfrm>
            <a:off x="431800" y="3060000"/>
            <a:ext cx="3744913" cy="3579312"/>
          </a:xfrm>
          <a:prstGeom prst="rect">
            <a:avLst/>
          </a:prstGeom>
        </p:spPr>
        <p:txBody>
          <a:bodyPr/>
          <a:lstStyle>
            <a:lvl1pPr marL="180000" indent="-180000">
              <a:buClr>
                <a:srgbClr val="D20A11"/>
              </a:buClr>
              <a:buSzPct val="100000"/>
              <a:buFont typeface="Wingdings" panose="05000000000000000000" pitchFamily="2" charset="2"/>
              <a:buChar char="§"/>
              <a:defRPr sz="2000"/>
            </a:lvl1pPr>
            <a:lvl2pPr marL="446088" indent="-179388">
              <a:buClr>
                <a:srgbClr val="D20A11"/>
              </a:buClr>
              <a:buSzPct val="100000"/>
              <a:buFont typeface="Aharoni" panose="02010803020104030203" pitchFamily="2" charset="-79"/>
              <a:buChar char="–"/>
              <a:defRPr sz="1800"/>
            </a:lvl2pPr>
            <a:lvl3pPr marL="627063" indent="-179388">
              <a:buSzPct val="80000"/>
              <a:buFont typeface="Aharoni" panose="02010803020104030203" pitchFamily="2" charset="-79"/>
              <a:buChar char="–"/>
              <a:defRPr sz="1600"/>
            </a:lvl3pPr>
          </a:lstStyle>
          <a:p>
            <a:pPr lvl="0"/>
            <a:r>
              <a:rPr lang="de-DE" smtClean="0"/>
              <a:t>Formatvorlagen des Textmasters bearbeiten</a:t>
            </a:r>
          </a:p>
          <a:p>
            <a:pPr lvl="1"/>
            <a:r>
              <a:rPr lang="de-DE" smtClean="0"/>
              <a:t>Zweite Ebene</a:t>
            </a:r>
          </a:p>
          <a:p>
            <a:pPr lvl="2"/>
            <a:r>
              <a:rPr lang="de-DE" smtClean="0"/>
              <a:t>Dritte Ebene</a:t>
            </a:r>
          </a:p>
        </p:txBody>
      </p:sp>
      <p:sp>
        <p:nvSpPr>
          <p:cNvPr id="8" name="Textplatzhalter 28"/>
          <p:cNvSpPr>
            <a:spLocks noGrp="1"/>
          </p:cNvSpPr>
          <p:nvPr>
            <p:ph type="body" sz="quarter" idx="16"/>
          </p:nvPr>
        </p:nvSpPr>
        <p:spPr>
          <a:xfrm>
            <a:off x="5112000" y="3060000"/>
            <a:ext cx="3744913" cy="3579312"/>
          </a:xfrm>
          <a:prstGeom prst="rect">
            <a:avLst/>
          </a:prstGeom>
        </p:spPr>
        <p:txBody>
          <a:bodyPr/>
          <a:lstStyle>
            <a:lvl1pPr marL="180000" indent="-180000">
              <a:buClr>
                <a:srgbClr val="D20A11"/>
              </a:buClr>
              <a:buSzPct val="100000"/>
              <a:buFont typeface="Wingdings" panose="05000000000000000000" pitchFamily="2" charset="2"/>
              <a:buChar char="§"/>
              <a:defRPr sz="2000"/>
            </a:lvl1pPr>
            <a:lvl2pPr marL="446088" indent="-179388">
              <a:buClr>
                <a:srgbClr val="D20A11"/>
              </a:buClr>
              <a:buSzPct val="100000"/>
              <a:buFont typeface="Aharoni" panose="02010803020104030203" pitchFamily="2" charset="-79"/>
              <a:buChar char="–"/>
              <a:defRPr sz="1800"/>
            </a:lvl2pPr>
            <a:lvl3pPr marL="627063" indent="-179388">
              <a:buSzPct val="80000"/>
              <a:buFont typeface="Aharoni" panose="02010803020104030203" pitchFamily="2" charset="-79"/>
              <a:buChar char="–"/>
              <a:defRPr sz="1600"/>
            </a:lvl3pPr>
          </a:lstStyle>
          <a:p>
            <a:pPr lvl="0"/>
            <a:r>
              <a:rPr lang="de-DE" smtClean="0"/>
              <a:t>Formatvorlagen des Textmasters bearbeiten</a:t>
            </a:r>
          </a:p>
          <a:p>
            <a:pPr lvl="1"/>
            <a:r>
              <a:rPr lang="de-DE" smtClean="0"/>
              <a:t>Zweite Ebene</a:t>
            </a:r>
          </a:p>
          <a:p>
            <a:pPr lvl="2"/>
            <a:r>
              <a:rPr lang="de-DE" smtClean="0"/>
              <a:t>Dritte Ebene</a:t>
            </a:r>
          </a:p>
        </p:txBody>
      </p:sp>
      <p:sp>
        <p:nvSpPr>
          <p:cNvPr id="10" name="Textplatzhalter 3"/>
          <p:cNvSpPr>
            <a:spLocks noGrp="1"/>
          </p:cNvSpPr>
          <p:nvPr>
            <p:ph type="body" sz="quarter" idx="13" hasCustomPrompt="1"/>
          </p:nvPr>
        </p:nvSpPr>
        <p:spPr>
          <a:xfrm>
            <a:off x="5117794" y="1800225"/>
            <a:ext cx="3744000" cy="971550"/>
          </a:xfrm>
          <a:prstGeom prst="rect">
            <a:avLst/>
          </a:prstGeom>
        </p:spPr>
        <p:txBody>
          <a:bodyPr vert="horz"/>
          <a:lstStyle>
            <a:lvl1pPr marL="0" indent="0">
              <a:buNone/>
              <a:defRPr b="1">
                <a:latin typeface="+mj-lt"/>
              </a:defRPr>
            </a:lvl1pPr>
          </a:lstStyle>
          <a:p>
            <a:pPr lvl="0"/>
            <a:r>
              <a:rPr lang="de-AT" dirty="0" smtClean="0"/>
              <a:t>Titel hinzufügen</a:t>
            </a:r>
            <a:endParaRPr lang="de-DE" dirty="0"/>
          </a:p>
        </p:txBody>
      </p:sp>
      <p:sp>
        <p:nvSpPr>
          <p:cNvPr id="14" name="Textplatzhalter 3"/>
          <p:cNvSpPr>
            <a:spLocks noGrp="1"/>
          </p:cNvSpPr>
          <p:nvPr>
            <p:ph type="body" sz="quarter" idx="17" hasCustomPrompt="1"/>
          </p:nvPr>
        </p:nvSpPr>
        <p:spPr>
          <a:xfrm>
            <a:off x="432713" y="1800225"/>
            <a:ext cx="3744000" cy="971550"/>
          </a:xfrm>
          <a:prstGeom prst="rect">
            <a:avLst/>
          </a:prstGeom>
        </p:spPr>
        <p:txBody>
          <a:bodyPr vert="horz"/>
          <a:lstStyle>
            <a:lvl1pPr marL="0" indent="0">
              <a:buNone/>
              <a:defRPr b="1">
                <a:latin typeface="+mj-lt"/>
              </a:defRPr>
            </a:lvl1pPr>
          </a:lstStyle>
          <a:p>
            <a:pPr lvl="0"/>
            <a:r>
              <a:rPr lang="de-AT" dirty="0" smtClean="0"/>
              <a:t>Titel hinzufügen</a:t>
            </a:r>
            <a:endParaRPr lang="de-DE" dirty="0"/>
          </a:p>
        </p:txBody>
      </p:sp>
    </p:spTree>
    <p:extLst>
      <p:ext uri="{BB962C8B-B14F-4D97-AF65-F5344CB8AC3E}">
        <p14:creationId xmlns:p14="http://schemas.microsoft.com/office/powerpoint/2010/main" val="321909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etailfolie + Diagramm + Fußzeile + Löwe">
    <p:spTree>
      <p:nvGrpSpPr>
        <p:cNvPr id="1" name=""/>
        <p:cNvGrpSpPr/>
        <p:nvPr/>
      </p:nvGrpSpPr>
      <p:grpSpPr>
        <a:xfrm>
          <a:off x="0" y="0"/>
          <a:ext cx="0" cy="0"/>
          <a:chOff x="0" y="0"/>
          <a:chExt cx="0" cy="0"/>
        </a:xfrm>
      </p:grpSpPr>
      <p:pic>
        <p:nvPicPr>
          <p:cNvPr id="9" name="Bild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7" name="Foliennummernplatzhalter 5"/>
          <p:cNvSpPr>
            <a:spLocks noGrp="1"/>
          </p:cNvSpPr>
          <p:nvPr>
            <p:ph type="sldNum" sz="quarter" idx="4"/>
          </p:nvPr>
        </p:nvSpPr>
        <p:spPr>
          <a:xfrm>
            <a:off x="7110000" y="5760000"/>
            <a:ext cx="1754421" cy="180000"/>
          </a:xfrm>
          <a:prstGeom prst="rect">
            <a:avLst/>
          </a:prstGeom>
        </p:spPr>
        <p:txBody>
          <a:bodyPr vert="horz" lIns="0" tIns="0" rIns="0" bIns="0" rtlCol="0" anchor="t"/>
          <a:lstStyle>
            <a:lvl1pPr algn="l">
              <a:defRPr sz="900">
                <a:solidFill>
                  <a:schemeClr val="tx1"/>
                </a:solidFill>
              </a:defRPr>
            </a:lvl1pPr>
          </a:lstStyle>
          <a:p>
            <a:r>
              <a:rPr lang="de-DE" dirty="0" smtClean="0"/>
              <a:t>Folie Nr. </a:t>
            </a:r>
            <a:fld id="{75312D03-E2A0-DD45-8A89-86DAA7106CAA}" type="slidenum">
              <a:rPr lang="de-DE" smtClean="0"/>
              <a:pPr/>
              <a:t>‹Nr.›</a:t>
            </a:fld>
            <a:endParaRPr lang="de-DE" dirty="0">
              <a:solidFill>
                <a:srgbClr val="000000"/>
              </a:solidFill>
            </a:endParaRPr>
          </a:p>
        </p:txBody>
      </p:sp>
      <p:sp>
        <p:nvSpPr>
          <p:cNvPr id="21" name="Datumsplatzhalter 10"/>
          <p:cNvSpPr>
            <a:spLocks noGrp="1"/>
          </p:cNvSpPr>
          <p:nvPr>
            <p:ph type="dt" sz="half" idx="2"/>
          </p:nvPr>
        </p:nvSpPr>
        <p:spPr>
          <a:xfrm>
            <a:off x="7109999" y="5940000"/>
            <a:ext cx="1754420" cy="186433"/>
          </a:xfrm>
          <a:prstGeom prst="rect">
            <a:avLst/>
          </a:prstGeom>
        </p:spPr>
        <p:txBody>
          <a:bodyPr vert="horz" lIns="0" tIns="0" rIns="0" bIns="0" rtlCol="0" anchor="t"/>
          <a:lstStyle>
            <a:lvl1pPr algn="l">
              <a:defRPr sz="900">
                <a:solidFill>
                  <a:srgbClr val="000000"/>
                </a:solidFill>
              </a:defRPr>
            </a:lvl1pPr>
          </a:lstStyle>
          <a:p>
            <a:endParaRPr lang="de-DE" dirty="0"/>
          </a:p>
        </p:txBody>
      </p:sp>
      <p:sp>
        <p:nvSpPr>
          <p:cNvPr id="25" name="Fußzeilenplatzhalter 11"/>
          <p:cNvSpPr>
            <a:spLocks noGrp="1"/>
          </p:cNvSpPr>
          <p:nvPr>
            <p:ph type="ftr" sz="quarter" idx="3"/>
          </p:nvPr>
        </p:nvSpPr>
        <p:spPr>
          <a:xfrm>
            <a:off x="7109998" y="6173787"/>
            <a:ext cx="1754421" cy="460694"/>
          </a:xfrm>
          <a:prstGeom prst="rect">
            <a:avLst/>
          </a:prstGeom>
        </p:spPr>
        <p:txBody>
          <a:bodyPr vert="horz" lIns="0" tIns="0" rIns="0" bIns="0" rtlCol="0" anchor="t"/>
          <a:lstStyle>
            <a:lvl1pPr algn="l">
              <a:defRPr sz="900" b="1">
                <a:solidFill>
                  <a:srgbClr val="000000"/>
                </a:solidFill>
              </a:defRPr>
            </a:lvl1pPr>
          </a:lstStyle>
          <a:p>
            <a:endParaRPr lang="de-DE" dirty="0"/>
          </a:p>
        </p:txBody>
      </p:sp>
      <p:sp>
        <p:nvSpPr>
          <p:cNvPr id="27" name="Titel 6"/>
          <p:cNvSpPr>
            <a:spLocks noGrp="1"/>
          </p:cNvSpPr>
          <p:nvPr>
            <p:ph type="title"/>
          </p:nvPr>
        </p:nvSpPr>
        <p:spPr>
          <a:xfrm>
            <a:off x="432000" y="1799999"/>
            <a:ext cx="6120000" cy="972000"/>
          </a:xfrm>
          <a:prstGeom prst="rect">
            <a:avLst/>
          </a:prstGeom>
        </p:spPr>
        <p:txBody>
          <a:bodyPr vert="horz" anchor="t"/>
          <a:lstStyle>
            <a:lvl1pPr algn="l">
              <a:lnSpc>
                <a:spcPct val="100000"/>
              </a:lnSpc>
              <a:defRPr sz="3200" b="1" baseline="0"/>
            </a:lvl1pPr>
          </a:lstStyle>
          <a:p>
            <a:r>
              <a:rPr lang="de-DE" smtClean="0"/>
              <a:t>Titelmasterformat durch Klicken bearbeiten</a:t>
            </a:r>
            <a:endParaRPr lang="de-DE" dirty="0"/>
          </a:p>
        </p:txBody>
      </p:sp>
      <p:sp>
        <p:nvSpPr>
          <p:cNvPr id="14" name="Diagrammplatzhalter 5"/>
          <p:cNvSpPr>
            <a:spLocks noGrp="1"/>
          </p:cNvSpPr>
          <p:nvPr>
            <p:ph type="chart" sz="quarter" idx="12"/>
          </p:nvPr>
        </p:nvSpPr>
        <p:spPr>
          <a:xfrm>
            <a:off x="3622675" y="3060000"/>
            <a:ext cx="2928938" cy="3578225"/>
          </a:xfrm>
          <a:prstGeom prst="rect">
            <a:avLst/>
          </a:prstGeom>
        </p:spPr>
        <p:txBody>
          <a:bodyPr vert="horz"/>
          <a:lstStyle>
            <a:lvl1pPr marL="0" indent="0" algn="ctr">
              <a:buNone/>
              <a:defRPr sz="2000"/>
            </a:lvl1pPr>
          </a:lstStyle>
          <a:p>
            <a:r>
              <a:rPr lang="de-DE" smtClean="0"/>
              <a:t>Diagramm durch Klicken auf Symbol hinzufügen</a:t>
            </a:r>
            <a:endParaRPr lang="de-DE" dirty="0"/>
          </a:p>
        </p:txBody>
      </p:sp>
      <p:sp>
        <p:nvSpPr>
          <p:cNvPr id="10" name="Textplatzhalter 28"/>
          <p:cNvSpPr>
            <a:spLocks noGrp="1"/>
          </p:cNvSpPr>
          <p:nvPr>
            <p:ph type="body" sz="quarter" idx="10"/>
          </p:nvPr>
        </p:nvSpPr>
        <p:spPr>
          <a:xfrm>
            <a:off x="431800" y="3060000"/>
            <a:ext cx="2661257" cy="3579312"/>
          </a:xfrm>
          <a:prstGeom prst="rect">
            <a:avLst/>
          </a:prstGeom>
        </p:spPr>
        <p:txBody>
          <a:bodyPr/>
          <a:lstStyle>
            <a:lvl1pPr marL="180000" indent="-180000">
              <a:buClr>
                <a:srgbClr val="D20A11"/>
              </a:buClr>
              <a:buSzPct val="100000"/>
              <a:buFont typeface="Wingdings" panose="05000000000000000000" pitchFamily="2" charset="2"/>
              <a:buChar char="§"/>
              <a:defRPr sz="2000"/>
            </a:lvl1pPr>
            <a:lvl2pPr marL="446088" indent="-179388">
              <a:buClr>
                <a:srgbClr val="D20A11"/>
              </a:buClr>
              <a:buSzPct val="100000"/>
              <a:buFont typeface="Aharoni" panose="02010803020104030203" pitchFamily="2" charset="-79"/>
              <a:buChar char="–"/>
              <a:defRPr sz="1800"/>
            </a:lvl2pPr>
            <a:lvl3pPr marL="627063" indent="-179388">
              <a:buSzPct val="80000"/>
              <a:buFont typeface="Aharoni" panose="02010803020104030203" pitchFamily="2" charset="-79"/>
              <a:buChar char="–"/>
              <a:defRPr sz="1600"/>
            </a:lvl3pPr>
          </a:lstStyle>
          <a:p>
            <a:pPr lvl="0"/>
            <a:r>
              <a:rPr lang="de-DE" smtClean="0"/>
              <a:t>Formatvorlagen des Textmasters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1273772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gramme Gegenüberstellung">
    <p:spTree>
      <p:nvGrpSpPr>
        <p:cNvPr id="1" name=""/>
        <p:cNvGrpSpPr/>
        <p:nvPr/>
      </p:nvGrpSpPr>
      <p:grpSpPr>
        <a:xfrm>
          <a:off x="0" y="0"/>
          <a:ext cx="0" cy="0"/>
          <a:chOff x="0" y="0"/>
          <a:chExt cx="0" cy="0"/>
        </a:xfrm>
      </p:grpSpPr>
      <p:sp>
        <p:nvSpPr>
          <p:cNvPr id="9" name="Diagrammplatzhalter 7"/>
          <p:cNvSpPr>
            <a:spLocks noGrp="1"/>
          </p:cNvSpPr>
          <p:nvPr>
            <p:ph type="chart" sz="quarter" idx="14"/>
          </p:nvPr>
        </p:nvSpPr>
        <p:spPr>
          <a:xfrm>
            <a:off x="431800" y="3060000"/>
            <a:ext cx="3744913" cy="3578225"/>
          </a:xfrm>
          <a:prstGeom prst="rect">
            <a:avLst/>
          </a:prstGeom>
        </p:spPr>
        <p:txBody>
          <a:bodyPr vert="horz"/>
          <a:lstStyle>
            <a:lvl1pPr marL="0" indent="0" algn="ctr">
              <a:buNone/>
              <a:defRPr sz="2000"/>
            </a:lvl1pPr>
          </a:lstStyle>
          <a:p>
            <a:r>
              <a:rPr lang="de-DE" smtClean="0"/>
              <a:t>Diagramm durch Klicken auf Symbol hinzufügen</a:t>
            </a:r>
            <a:endParaRPr lang="de-DE" dirty="0"/>
          </a:p>
        </p:txBody>
      </p:sp>
      <p:sp>
        <p:nvSpPr>
          <p:cNvPr id="11" name="Diagrammplatzhalter 7"/>
          <p:cNvSpPr>
            <a:spLocks noGrp="1"/>
          </p:cNvSpPr>
          <p:nvPr>
            <p:ph type="chart" sz="quarter" idx="15"/>
          </p:nvPr>
        </p:nvSpPr>
        <p:spPr>
          <a:xfrm>
            <a:off x="5112000" y="3060000"/>
            <a:ext cx="3744913" cy="3578225"/>
          </a:xfrm>
          <a:prstGeom prst="rect">
            <a:avLst/>
          </a:prstGeom>
        </p:spPr>
        <p:txBody>
          <a:bodyPr vert="horz"/>
          <a:lstStyle>
            <a:lvl1pPr marL="0" indent="0" algn="ctr">
              <a:buNone/>
              <a:defRPr sz="2000"/>
            </a:lvl1pPr>
          </a:lstStyle>
          <a:p>
            <a:r>
              <a:rPr lang="de-DE" smtClean="0"/>
              <a:t>Diagramm durch Klicken auf Symbol hinzufügen</a:t>
            </a:r>
            <a:endParaRPr lang="de-DE" dirty="0"/>
          </a:p>
        </p:txBody>
      </p:sp>
      <p:sp>
        <p:nvSpPr>
          <p:cNvPr id="12" name="Titel 6"/>
          <p:cNvSpPr>
            <a:spLocks noGrp="1"/>
          </p:cNvSpPr>
          <p:nvPr>
            <p:ph type="title"/>
          </p:nvPr>
        </p:nvSpPr>
        <p:spPr>
          <a:xfrm>
            <a:off x="432000" y="1799999"/>
            <a:ext cx="8424000" cy="972000"/>
          </a:xfrm>
          <a:prstGeom prst="rect">
            <a:avLst/>
          </a:prstGeom>
        </p:spPr>
        <p:txBody>
          <a:bodyPr vert="horz" anchor="t"/>
          <a:lstStyle>
            <a:lvl1pPr algn="l">
              <a:lnSpc>
                <a:spcPct val="100000"/>
              </a:lnSpc>
              <a:defRPr sz="3200" b="1" baseline="0"/>
            </a:lvl1pPr>
          </a:lstStyle>
          <a:p>
            <a:r>
              <a:rPr lang="de-DE" smtClean="0"/>
              <a:t>Titelmasterformat durch Klicken bearbeiten</a:t>
            </a:r>
            <a:endParaRPr lang="de-DE" dirty="0"/>
          </a:p>
        </p:txBody>
      </p:sp>
    </p:spTree>
    <p:extLst>
      <p:ext uri="{BB962C8B-B14F-4D97-AF65-F5344CB8AC3E}">
        <p14:creationId xmlns:p14="http://schemas.microsoft.com/office/powerpoint/2010/main" val="2905459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Bild 7"/>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Bild 2"/>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21528979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710" r:id="rId3"/>
    <p:sldLayoutId id="2147483711" r:id="rId4"/>
    <p:sldLayoutId id="2147483698" r:id="rId5"/>
    <p:sldLayoutId id="2147483699" r:id="rId6"/>
    <p:sldLayoutId id="2147483709" r:id="rId7"/>
    <p:sldLayoutId id="2147483701" r:id="rId8"/>
    <p:sldLayoutId id="2147483703" r:id="rId9"/>
    <p:sldLayoutId id="2147483704" r:id="rId10"/>
    <p:sldLayoutId id="2147483705" r:id="rId11"/>
    <p:sldLayoutId id="2147483706" r:id="rId12"/>
    <p:sldLayoutId id="2147483707" r:id="rId13"/>
    <p:sldLayoutId id="2147483708" r:id="rId14"/>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Das neue Kinderbildungs- und </a:t>
            </a:r>
            <a:r>
              <a:rPr lang="de-DE" dirty="0" smtClean="0"/>
              <a:t>-</a:t>
            </a:r>
            <a:r>
              <a:rPr lang="de-DE" smtClean="0"/>
              <a:t>betreuungsgesetz</a:t>
            </a:r>
            <a:endParaRPr lang="de-AT" dirty="0"/>
          </a:p>
        </p:txBody>
      </p:sp>
      <p:sp>
        <p:nvSpPr>
          <p:cNvPr id="4" name="Textplatzhalter 3"/>
          <p:cNvSpPr>
            <a:spLocks noGrp="1"/>
          </p:cNvSpPr>
          <p:nvPr>
            <p:ph type="body" sz="quarter" idx="11"/>
          </p:nvPr>
        </p:nvSpPr>
        <p:spPr/>
        <p:txBody>
          <a:bodyPr/>
          <a:lstStyle/>
          <a:p>
            <a:r>
              <a:rPr lang="de-AT" dirty="0" smtClean="0"/>
              <a:t>Abt 2, 20201, 20202</a:t>
            </a:r>
            <a:endParaRPr lang="de-AT" dirty="0"/>
          </a:p>
        </p:txBody>
      </p:sp>
      <p:sp>
        <p:nvSpPr>
          <p:cNvPr id="5" name="Textplatzhalter 4"/>
          <p:cNvSpPr>
            <a:spLocks noGrp="1"/>
          </p:cNvSpPr>
          <p:nvPr>
            <p:ph type="body" sz="quarter" idx="12"/>
          </p:nvPr>
        </p:nvSpPr>
        <p:spPr/>
        <p:txBody>
          <a:bodyPr/>
          <a:lstStyle/>
          <a:p>
            <a:r>
              <a:rPr lang="de-AT" dirty="0" smtClean="0"/>
              <a:t>Hofrätin Mag. Ulrike Kendlbacher</a:t>
            </a:r>
          </a:p>
          <a:p>
            <a:r>
              <a:rPr lang="de-AT" dirty="0" smtClean="0"/>
              <a:t>Dr. Monika Helmberg</a:t>
            </a:r>
            <a:endParaRPr lang="de-AT" dirty="0"/>
          </a:p>
        </p:txBody>
      </p:sp>
      <p:sp>
        <p:nvSpPr>
          <p:cNvPr id="6" name="Textplatzhalter 5"/>
          <p:cNvSpPr>
            <a:spLocks noGrp="1"/>
          </p:cNvSpPr>
          <p:nvPr>
            <p:ph type="body" sz="quarter" idx="10"/>
          </p:nvPr>
        </p:nvSpPr>
        <p:spPr/>
        <p:txBody>
          <a:bodyPr/>
          <a:lstStyle/>
          <a:p>
            <a:r>
              <a:rPr lang="de-AT" dirty="0" smtClean="0"/>
              <a:t>11.12.2019</a:t>
            </a:r>
            <a:endParaRPr lang="de-AT" dirty="0"/>
          </a:p>
        </p:txBody>
      </p:sp>
    </p:spTree>
    <p:extLst>
      <p:ext uri="{BB962C8B-B14F-4D97-AF65-F5344CB8AC3E}">
        <p14:creationId xmlns:p14="http://schemas.microsoft.com/office/powerpoint/2010/main" val="2717554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16 Aufnahme I</a:t>
            </a:r>
            <a:endParaRPr lang="de-AT" dirty="0"/>
          </a:p>
        </p:txBody>
      </p:sp>
      <p:sp>
        <p:nvSpPr>
          <p:cNvPr id="3" name="Textplatzhalter 2"/>
          <p:cNvSpPr>
            <a:spLocks noGrp="1"/>
          </p:cNvSpPr>
          <p:nvPr>
            <p:ph type="body" sz="quarter" idx="10"/>
          </p:nvPr>
        </p:nvSpPr>
        <p:spPr>
          <a:xfrm>
            <a:off x="431800" y="2693324"/>
            <a:ext cx="8424000" cy="3945988"/>
          </a:xfrm>
        </p:spPr>
        <p:txBody>
          <a:bodyPr/>
          <a:lstStyle/>
          <a:p>
            <a:r>
              <a:rPr lang="de-AT" dirty="0" smtClean="0"/>
              <a:t>„Aufnahme“ betrifft </a:t>
            </a:r>
            <a:r>
              <a:rPr lang="de-AT" u="sng" dirty="0" smtClean="0"/>
              <a:t>Neueintritt in eine Organisationsform</a:t>
            </a:r>
            <a:endParaRPr lang="de-AT" u="sng" dirty="0"/>
          </a:p>
          <a:p>
            <a:r>
              <a:rPr lang="de-AT" dirty="0" smtClean="0"/>
              <a:t>Kind kann dann </a:t>
            </a:r>
            <a:r>
              <a:rPr lang="de-AT" u="sng" dirty="0" smtClean="0"/>
              <a:t>bis zum Erreichen der Altersgrenze </a:t>
            </a:r>
            <a:r>
              <a:rPr lang="de-AT" dirty="0" smtClean="0"/>
              <a:t>in der Organisationsform verbleiben</a:t>
            </a:r>
          </a:p>
          <a:p>
            <a:r>
              <a:rPr lang="de-AT" u="sng" dirty="0" smtClean="0"/>
              <a:t>Ausschluss</a:t>
            </a:r>
            <a:r>
              <a:rPr lang="de-AT" dirty="0" smtClean="0"/>
              <a:t> ist </a:t>
            </a:r>
            <a:r>
              <a:rPr lang="de-AT" u="sng" dirty="0" smtClean="0"/>
              <a:t>nur aus den Gründen </a:t>
            </a:r>
            <a:r>
              <a:rPr lang="de-AT" dirty="0" err="1" smtClean="0"/>
              <a:t>gem</a:t>
            </a:r>
            <a:r>
              <a:rPr lang="de-AT" dirty="0" smtClean="0"/>
              <a:t> § 16 </a:t>
            </a:r>
            <a:r>
              <a:rPr lang="de-AT" dirty="0" err="1" smtClean="0"/>
              <a:t>Abs</a:t>
            </a:r>
            <a:r>
              <a:rPr lang="de-AT" dirty="0" smtClean="0"/>
              <a:t> 8 möglich</a:t>
            </a:r>
            <a:br>
              <a:rPr lang="de-AT" dirty="0" smtClean="0"/>
            </a:br>
            <a:r>
              <a:rPr lang="de-AT" dirty="0" smtClean="0"/>
              <a:t>- Gefährdung anderer Kinder </a:t>
            </a:r>
            <a:r>
              <a:rPr lang="de-AT" dirty="0" err="1" smtClean="0"/>
              <a:t>bzw</a:t>
            </a:r>
            <a:r>
              <a:rPr lang="de-AT" dirty="0" smtClean="0"/>
              <a:t> des Betriebsablaufs</a:t>
            </a:r>
            <a:br>
              <a:rPr lang="de-AT" dirty="0" smtClean="0"/>
            </a:br>
            <a:r>
              <a:rPr lang="de-AT" dirty="0" smtClean="0"/>
              <a:t>	(psychologische  Stellungnahme des Landes erforderlich; Handlungsleitfaden wird erstellt)</a:t>
            </a:r>
            <a:br>
              <a:rPr lang="de-AT" dirty="0" smtClean="0"/>
            </a:br>
            <a:r>
              <a:rPr lang="de-AT" dirty="0" smtClean="0"/>
              <a:t>- wiederholter Pflichtverletzung durch die Erziehungsberechtigten 	(schriftliche Mahnung erforderlich)</a:t>
            </a:r>
          </a:p>
          <a:p>
            <a:r>
              <a:rPr lang="de-AT" dirty="0"/>
              <a:t>e</a:t>
            </a:r>
            <a:r>
              <a:rPr lang="de-AT" dirty="0" smtClean="0"/>
              <a:t>in </a:t>
            </a:r>
            <a:r>
              <a:rPr lang="de-AT" u="sng" dirty="0" smtClean="0"/>
              <a:t>Wechsel von Tageseltern in eine institutionelle Einrichtung </a:t>
            </a:r>
            <a:r>
              <a:rPr lang="de-AT" dirty="0" smtClean="0"/>
              <a:t>während des Kinderbetreuungsjahres kann nur mit </a:t>
            </a:r>
            <a:r>
              <a:rPr lang="de-AT" u="sng" dirty="0" smtClean="0"/>
              <a:t>Zustimmung</a:t>
            </a:r>
            <a:r>
              <a:rPr lang="de-AT" dirty="0" smtClean="0"/>
              <a:t> der Erziehungsberechtigten erfolgen (</a:t>
            </a:r>
            <a:r>
              <a:rPr lang="de-AT" dirty="0" err="1" smtClean="0"/>
              <a:t>Abs</a:t>
            </a:r>
            <a:r>
              <a:rPr lang="de-AT" dirty="0" smtClean="0"/>
              <a:t> 7)</a:t>
            </a:r>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10</a:t>
            </a:fld>
            <a:endParaRPr lang="de-DE" dirty="0">
              <a:solidFill>
                <a:srgbClr val="000000"/>
              </a:solidFill>
            </a:endParaRPr>
          </a:p>
        </p:txBody>
      </p:sp>
    </p:spTree>
    <p:extLst>
      <p:ext uri="{BB962C8B-B14F-4D97-AF65-F5344CB8AC3E}">
        <p14:creationId xmlns:p14="http://schemas.microsoft.com/office/powerpoint/2010/main" val="2853743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16 Aufnahme II</a:t>
            </a:r>
            <a:endParaRPr lang="de-AT" dirty="0"/>
          </a:p>
        </p:txBody>
      </p:sp>
      <p:sp>
        <p:nvSpPr>
          <p:cNvPr id="3" name="Textplatzhalter 2"/>
          <p:cNvSpPr>
            <a:spLocks noGrp="1"/>
          </p:cNvSpPr>
          <p:nvPr>
            <p:ph type="body" sz="quarter" idx="10"/>
          </p:nvPr>
        </p:nvSpPr>
        <p:spPr>
          <a:xfrm>
            <a:off x="431800" y="2508069"/>
            <a:ext cx="8424000" cy="4131243"/>
          </a:xfrm>
        </p:spPr>
        <p:txBody>
          <a:bodyPr/>
          <a:lstStyle/>
          <a:p>
            <a:r>
              <a:rPr lang="de-AT" dirty="0" smtClean="0"/>
              <a:t>Es sind vorrangig Kinder mit Hauptwohnsitz in Standortgemeinde aufzunehmen</a:t>
            </a:r>
            <a:br>
              <a:rPr lang="de-AT" dirty="0" smtClean="0"/>
            </a:br>
            <a:r>
              <a:rPr lang="de-AT" dirty="0" smtClean="0"/>
              <a:t>	- Ausnahme: wenn private Rechtsträger mit abweichende 	Vereinbarungen mit Gemeinden getroffen haben</a:t>
            </a:r>
          </a:p>
          <a:p>
            <a:r>
              <a:rPr lang="de-AT" dirty="0" smtClean="0"/>
              <a:t>Grundsätzlich ist die vorgegebene Reihenfolge in </a:t>
            </a:r>
            <a:r>
              <a:rPr lang="de-AT" dirty="0" err="1" smtClean="0"/>
              <a:t>Abs</a:t>
            </a:r>
            <a:r>
              <a:rPr lang="de-AT" dirty="0" smtClean="0"/>
              <a:t> 3 und 4 einzuhalten</a:t>
            </a:r>
            <a:br>
              <a:rPr lang="de-AT" dirty="0" smtClean="0"/>
            </a:br>
            <a:r>
              <a:rPr lang="de-AT" dirty="0"/>
              <a:t>	</a:t>
            </a:r>
            <a:r>
              <a:rPr lang="de-AT" dirty="0" smtClean="0"/>
              <a:t>- aus besonderen Gründen“ kann davon abgegangen werden </a:t>
            </a:r>
          </a:p>
          <a:p>
            <a:r>
              <a:rPr lang="de-AT" dirty="0" smtClean="0"/>
              <a:t>Verweigerung der Aufnahme möglich nur in Fällen des </a:t>
            </a:r>
            <a:r>
              <a:rPr lang="de-AT" dirty="0" err="1" smtClean="0"/>
              <a:t>Abs</a:t>
            </a:r>
            <a:r>
              <a:rPr lang="de-AT" dirty="0" smtClean="0"/>
              <a:t> 2: </a:t>
            </a:r>
            <a:br>
              <a:rPr lang="de-AT" dirty="0" smtClean="0"/>
            </a:br>
            <a:r>
              <a:rPr lang="de-AT" dirty="0" smtClean="0"/>
              <a:t>- Alterskriterien, Kinderhöchstzahl, Gruppenzusammensetzung</a:t>
            </a:r>
            <a:br>
              <a:rPr lang="de-AT" dirty="0" smtClean="0"/>
            </a:br>
            <a:r>
              <a:rPr lang="de-AT" dirty="0" smtClean="0"/>
              <a:t>- betriebliche Einrichtung für „betriebsfremde“ Kinder</a:t>
            </a:r>
            <a:br>
              <a:rPr lang="de-AT" dirty="0" smtClean="0"/>
            </a:br>
            <a:r>
              <a:rPr lang="de-AT" dirty="0" smtClean="0"/>
              <a:t>- keine Deckung durch Bedarfsbescheid/Kostenübernahmeerklärung</a:t>
            </a:r>
          </a:p>
          <a:p>
            <a:pPr marL="0" indent="0">
              <a:buNone/>
            </a:pPr>
            <a:endParaRPr lang="de-AT" dirty="0" smtClean="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11</a:t>
            </a:fld>
            <a:endParaRPr lang="de-DE" dirty="0">
              <a:solidFill>
                <a:srgbClr val="000000"/>
              </a:solidFill>
            </a:endParaRPr>
          </a:p>
        </p:txBody>
      </p:sp>
    </p:spTree>
    <p:extLst>
      <p:ext uri="{BB962C8B-B14F-4D97-AF65-F5344CB8AC3E}">
        <p14:creationId xmlns:p14="http://schemas.microsoft.com/office/powerpoint/2010/main" val="3821968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17 Betreuungsvereinbarung</a:t>
            </a:r>
            <a:endParaRPr lang="de-AT" dirty="0"/>
          </a:p>
        </p:txBody>
      </p:sp>
      <p:sp>
        <p:nvSpPr>
          <p:cNvPr id="3" name="Textplatzhalter 2"/>
          <p:cNvSpPr>
            <a:spLocks noGrp="1"/>
          </p:cNvSpPr>
          <p:nvPr>
            <p:ph type="body" sz="quarter" idx="10"/>
          </p:nvPr>
        </p:nvSpPr>
        <p:spPr/>
        <p:txBody>
          <a:bodyPr/>
          <a:lstStyle/>
          <a:p>
            <a:r>
              <a:rPr lang="de-AT" dirty="0" smtClean="0"/>
              <a:t>In allen Organisationsformen ist bei Aufnahme eines Kindes ein Betreuungsvertrag abzuschließen</a:t>
            </a:r>
          </a:p>
          <a:p>
            <a:r>
              <a:rPr lang="de-AT" dirty="0" smtClean="0"/>
              <a:t>darf keine Befristung enthalten (</a:t>
            </a:r>
            <a:r>
              <a:rPr lang="de-AT" dirty="0"/>
              <a:t>Ü</a:t>
            </a:r>
            <a:r>
              <a:rPr lang="de-AT" dirty="0" smtClean="0"/>
              <a:t>bergangsbestimmung § 73 </a:t>
            </a:r>
            <a:r>
              <a:rPr lang="de-AT" dirty="0" err="1" smtClean="0"/>
              <a:t>Abs</a:t>
            </a:r>
            <a:r>
              <a:rPr lang="de-AT" dirty="0" smtClean="0"/>
              <a:t> 15)</a:t>
            </a:r>
          </a:p>
          <a:p>
            <a:r>
              <a:rPr lang="de-AT" dirty="0"/>
              <a:t>d</a:t>
            </a:r>
            <a:r>
              <a:rPr lang="de-AT" dirty="0" smtClean="0"/>
              <a:t>arf keine Bestimmung enthalten, die eine Umgehung des § 16 </a:t>
            </a:r>
            <a:r>
              <a:rPr lang="de-AT" dirty="0" err="1" smtClean="0"/>
              <a:t>Abs</a:t>
            </a:r>
            <a:r>
              <a:rPr lang="de-AT" dirty="0" smtClean="0"/>
              <a:t> 8 (Ausschließungsgründe) darstellt – wäre nichtig</a:t>
            </a:r>
          </a:p>
          <a:p>
            <a:endParaRPr lang="de-AT" dirty="0"/>
          </a:p>
          <a:p>
            <a:r>
              <a:rPr lang="de-AT" dirty="0" smtClean="0"/>
              <a:t>Detailregelung § 18 S.KBBVO:</a:t>
            </a:r>
            <a:br>
              <a:rPr lang="de-AT" dirty="0" smtClean="0"/>
            </a:br>
            <a:endParaRPr lang="de-AT" dirty="0" smtClean="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12</a:t>
            </a:fld>
            <a:endParaRPr lang="de-DE" dirty="0">
              <a:solidFill>
                <a:srgbClr val="000000"/>
              </a:solidFill>
            </a:endParaRPr>
          </a:p>
        </p:txBody>
      </p:sp>
    </p:spTree>
    <p:extLst>
      <p:ext uri="{BB962C8B-B14F-4D97-AF65-F5344CB8AC3E}">
        <p14:creationId xmlns:p14="http://schemas.microsoft.com/office/powerpoint/2010/main" val="3616716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2000" y="1753985"/>
            <a:ext cx="8424000" cy="1018014"/>
          </a:xfrm>
        </p:spPr>
        <p:txBody>
          <a:bodyPr/>
          <a:lstStyle/>
          <a:p>
            <a:r>
              <a:rPr lang="de-AT" dirty="0" smtClean="0"/>
              <a:t>§ 19: Bildung von Gruppen: KKG und KGG</a:t>
            </a:r>
            <a:endParaRPr lang="de-AT" dirty="0"/>
          </a:p>
        </p:txBody>
      </p:sp>
      <p:sp>
        <p:nvSpPr>
          <p:cNvPr id="3" name="Textplatzhalter 2"/>
          <p:cNvSpPr>
            <a:spLocks noGrp="1"/>
          </p:cNvSpPr>
          <p:nvPr>
            <p:ph type="body" sz="quarter" idx="10"/>
          </p:nvPr>
        </p:nvSpPr>
        <p:spPr>
          <a:xfrm>
            <a:off x="431800" y="2771999"/>
            <a:ext cx="8424000" cy="3867313"/>
          </a:xfrm>
        </p:spPr>
        <p:txBody>
          <a:bodyPr/>
          <a:lstStyle/>
          <a:p>
            <a:pPr marL="0" indent="0">
              <a:buNone/>
            </a:pPr>
            <a:r>
              <a:rPr lang="de-AT" u="sng" dirty="0" smtClean="0"/>
              <a:t>Sonderbestimmungen:</a:t>
            </a:r>
          </a:p>
          <a:p>
            <a:r>
              <a:rPr lang="de-AT" u="sng" dirty="0" smtClean="0"/>
              <a:t>KKG: Kinder unter 1 Jahr</a:t>
            </a:r>
            <a:r>
              <a:rPr lang="de-AT" dirty="0" smtClean="0"/>
              <a:t/>
            </a:r>
            <a:br>
              <a:rPr lang="de-AT" dirty="0" smtClean="0"/>
            </a:br>
            <a:r>
              <a:rPr lang="de-AT" dirty="0" smtClean="0"/>
              <a:t>- Eingewöhnung</a:t>
            </a:r>
          </a:p>
          <a:p>
            <a:r>
              <a:rPr lang="de-AT" u="sng" dirty="0" smtClean="0"/>
              <a:t>KGG: Kinder unter 3</a:t>
            </a:r>
            <a:r>
              <a:rPr lang="de-AT" dirty="0" smtClean="0"/>
              <a:t> (</a:t>
            </a:r>
            <a:r>
              <a:rPr lang="de-AT" dirty="0" err="1" smtClean="0"/>
              <a:t>Abs</a:t>
            </a:r>
            <a:r>
              <a:rPr lang="de-AT" dirty="0" smtClean="0"/>
              <a:t> 7)</a:t>
            </a:r>
            <a:r>
              <a:rPr lang="de-AT" u="sng" dirty="0" smtClean="0"/>
              <a:t/>
            </a:r>
            <a:br>
              <a:rPr lang="de-AT" u="sng" dirty="0" smtClean="0"/>
            </a:br>
            <a:r>
              <a:rPr lang="de-AT" dirty="0" smtClean="0"/>
              <a:t>- in Ausnahmefällen 3 Monate vor Vollendung des 3. LJ</a:t>
            </a:r>
            <a:br>
              <a:rPr lang="de-AT" dirty="0" smtClean="0"/>
            </a:br>
            <a:r>
              <a:rPr lang="de-AT" dirty="0" smtClean="0"/>
              <a:t>- während schulfreier Tage, dann dürfen aber pro Gruppe höchstens 16 Plätze sein (Berücksichtigung der Doppelzählung, wie AEG)</a:t>
            </a:r>
          </a:p>
          <a:p>
            <a:r>
              <a:rPr lang="de-AT" u="sng" dirty="0"/>
              <a:t>KGG</a:t>
            </a:r>
            <a:r>
              <a:rPr lang="de-AT" u="sng" dirty="0" smtClean="0"/>
              <a:t>: volksschulpflichtige Kinder</a:t>
            </a:r>
            <a:r>
              <a:rPr lang="de-AT" dirty="0" smtClean="0"/>
              <a:t> (</a:t>
            </a:r>
            <a:r>
              <a:rPr lang="de-AT" dirty="0" err="1" smtClean="0"/>
              <a:t>Abs</a:t>
            </a:r>
            <a:r>
              <a:rPr lang="de-AT" dirty="0" smtClean="0"/>
              <a:t> 8)</a:t>
            </a:r>
            <a:r>
              <a:rPr lang="de-AT" u="sng" dirty="0" smtClean="0"/>
              <a:t/>
            </a:r>
            <a:br>
              <a:rPr lang="de-AT" u="sng" dirty="0" smtClean="0"/>
            </a:br>
            <a:r>
              <a:rPr lang="de-AT" dirty="0" smtClean="0"/>
              <a:t>- pro Einrichtung </a:t>
            </a:r>
            <a:r>
              <a:rPr lang="de-AT" dirty="0" err="1" smtClean="0"/>
              <a:t>max</a:t>
            </a:r>
            <a:r>
              <a:rPr lang="de-AT" dirty="0" smtClean="0"/>
              <a:t> 7 volksschulpflichtige Kinder (gleichzeitig anwesend)</a:t>
            </a:r>
            <a:br>
              <a:rPr lang="de-AT" dirty="0" smtClean="0"/>
            </a:br>
            <a:r>
              <a:rPr lang="de-AT" dirty="0" smtClean="0"/>
              <a:t>- während schulfreier Tage keine Einschränkung</a:t>
            </a:r>
          </a:p>
          <a:p>
            <a:pPr marL="0" indent="0">
              <a:buNone/>
            </a:pPr>
            <a:r>
              <a:rPr lang="de-AT" dirty="0"/>
              <a:t/>
            </a:r>
            <a:br>
              <a:rPr lang="de-AT" dirty="0"/>
            </a:br>
            <a:endParaRPr lang="de-AT" dirty="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13</a:t>
            </a:fld>
            <a:endParaRPr lang="de-DE" dirty="0">
              <a:solidFill>
                <a:srgbClr val="000000"/>
              </a:solidFill>
            </a:endParaRPr>
          </a:p>
        </p:txBody>
      </p:sp>
    </p:spTree>
    <p:extLst>
      <p:ext uri="{BB962C8B-B14F-4D97-AF65-F5344CB8AC3E}">
        <p14:creationId xmlns:p14="http://schemas.microsoft.com/office/powerpoint/2010/main" val="2762818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19: Bildung </a:t>
            </a:r>
            <a:r>
              <a:rPr lang="de-AT" dirty="0"/>
              <a:t>von </a:t>
            </a:r>
            <a:r>
              <a:rPr lang="de-AT" dirty="0" smtClean="0"/>
              <a:t>Gruppen: SchKG und AEG</a:t>
            </a:r>
            <a:endParaRPr lang="de-AT" dirty="0"/>
          </a:p>
        </p:txBody>
      </p:sp>
      <p:sp>
        <p:nvSpPr>
          <p:cNvPr id="3" name="Textplatzhalter 2"/>
          <p:cNvSpPr>
            <a:spLocks noGrp="1"/>
          </p:cNvSpPr>
          <p:nvPr>
            <p:ph type="body" sz="quarter" idx="10"/>
          </p:nvPr>
        </p:nvSpPr>
        <p:spPr>
          <a:xfrm>
            <a:off x="431800" y="2610196"/>
            <a:ext cx="8424000" cy="4029116"/>
          </a:xfrm>
        </p:spPr>
        <p:txBody>
          <a:bodyPr/>
          <a:lstStyle/>
          <a:p>
            <a:r>
              <a:rPr lang="de-AT" u="sng" dirty="0" err="1" smtClean="0"/>
              <a:t>SchuKG</a:t>
            </a:r>
            <a:r>
              <a:rPr lang="de-AT" u="sng" dirty="0" smtClean="0"/>
              <a:t>: </a:t>
            </a:r>
            <a:r>
              <a:rPr lang="de-AT" u="sng" dirty="0" err="1" smtClean="0"/>
              <a:t>max</a:t>
            </a:r>
            <a:r>
              <a:rPr lang="de-AT" u="sng" dirty="0" smtClean="0"/>
              <a:t> 11 Kinder</a:t>
            </a:r>
            <a:r>
              <a:rPr lang="de-AT" dirty="0" smtClean="0"/>
              <a:t> (</a:t>
            </a:r>
            <a:r>
              <a:rPr lang="de-AT" dirty="0" err="1" smtClean="0"/>
              <a:t>Abs</a:t>
            </a:r>
            <a:r>
              <a:rPr lang="de-AT" dirty="0" smtClean="0"/>
              <a:t> 2)</a:t>
            </a:r>
          </a:p>
          <a:p>
            <a:r>
              <a:rPr lang="de-AT" u="sng" dirty="0" smtClean="0"/>
              <a:t>AEG</a:t>
            </a:r>
            <a:r>
              <a:rPr lang="de-AT" u="sng" dirty="0"/>
              <a:t>: </a:t>
            </a:r>
            <a:r>
              <a:rPr lang="de-AT" u="sng" dirty="0" err="1"/>
              <a:t>max</a:t>
            </a:r>
            <a:r>
              <a:rPr lang="de-AT" u="sng" dirty="0"/>
              <a:t> 11 schulpflichtige </a:t>
            </a:r>
            <a:r>
              <a:rPr lang="de-AT" u="sng" dirty="0" smtClean="0"/>
              <a:t>Kinder</a:t>
            </a:r>
            <a:r>
              <a:rPr lang="de-AT" dirty="0"/>
              <a:t> </a:t>
            </a:r>
            <a:r>
              <a:rPr lang="de-AT" dirty="0" smtClean="0"/>
              <a:t>(</a:t>
            </a:r>
            <a:r>
              <a:rPr lang="de-AT" dirty="0" err="1" smtClean="0"/>
              <a:t>Abs</a:t>
            </a:r>
            <a:r>
              <a:rPr lang="de-AT" dirty="0" smtClean="0"/>
              <a:t> 8)</a:t>
            </a:r>
            <a:r>
              <a:rPr lang="de-AT" dirty="0"/>
              <a:t/>
            </a:r>
            <a:br>
              <a:rPr lang="de-AT" dirty="0"/>
            </a:br>
            <a:r>
              <a:rPr lang="de-AT" dirty="0"/>
              <a:t>- </a:t>
            </a:r>
            <a:r>
              <a:rPr lang="de-AT" dirty="0" smtClean="0"/>
              <a:t>bis 16 Schulkinder während </a:t>
            </a:r>
            <a:r>
              <a:rPr lang="de-AT" dirty="0"/>
              <a:t>schulfreier Tage</a:t>
            </a:r>
          </a:p>
          <a:p>
            <a:pPr marL="0" indent="0">
              <a:buNone/>
            </a:pPr>
            <a:r>
              <a:rPr lang="de-AT" dirty="0" smtClean="0"/>
              <a:t>Grund für Beschränkung: Mindestzahlen für </a:t>
            </a:r>
            <a:r>
              <a:rPr lang="de-AT" dirty="0"/>
              <a:t>die schulische </a:t>
            </a:r>
            <a:r>
              <a:rPr lang="de-AT" dirty="0" smtClean="0"/>
              <a:t>Tagesbetreuung</a:t>
            </a:r>
            <a:endParaRPr lang="de-AT" dirty="0"/>
          </a:p>
          <a:p>
            <a:r>
              <a:rPr lang="de-AT" u="sng" dirty="0" smtClean="0"/>
              <a:t>Übergangsbestimmung: § 73 </a:t>
            </a:r>
            <a:r>
              <a:rPr lang="de-AT" u="sng" dirty="0" err="1" smtClean="0"/>
              <a:t>Abs</a:t>
            </a:r>
            <a:r>
              <a:rPr lang="de-AT" u="sng" dirty="0" smtClean="0"/>
              <a:t> 6 und 8</a:t>
            </a:r>
          </a:p>
          <a:p>
            <a:r>
              <a:rPr lang="de-AT" dirty="0" smtClean="0"/>
              <a:t>die zum 1.9.2019 bereits bewilligten </a:t>
            </a:r>
            <a:r>
              <a:rPr lang="de-AT" dirty="0"/>
              <a:t>SchKG </a:t>
            </a:r>
            <a:r>
              <a:rPr lang="de-AT" dirty="0" smtClean="0"/>
              <a:t>dürfen bewilligte Zahl</a:t>
            </a:r>
            <a:br>
              <a:rPr lang="de-AT" dirty="0" smtClean="0"/>
            </a:br>
            <a:r>
              <a:rPr lang="de-AT" dirty="0" smtClean="0"/>
              <a:t>- bei unbefristet bewilligten SchKG unbefristet,</a:t>
            </a:r>
            <a:br>
              <a:rPr lang="de-AT" dirty="0" smtClean="0"/>
            </a:br>
            <a:r>
              <a:rPr lang="de-AT" dirty="0" smtClean="0"/>
              <a:t>- bei befristet bewilligten SchKG bis Fristablauf haben</a:t>
            </a:r>
          </a:p>
          <a:p>
            <a:r>
              <a:rPr lang="de-AT" dirty="0" smtClean="0"/>
              <a:t>die </a:t>
            </a:r>
            <a:r>
              <a:rPr lang="de-AT" dirty="0"/>
              <a:t>zum 1.9.2019 bereits bewilligten AEG dürfen </a:t>
            </a:r>
            <a:r>
              <a:rPr lang="de-AT" dirty="0" smtClean="0"/>
              <a:t>bis 16 Schulkinder</a:t>
            </a:r>
            <a:r>
              <a:rPr lang="de-AT" dirty="0"/>
              <a:t/>
            </a:r>
            <a:br>
              <a:rPr lang="de-AT" dirty="0"/>
            </a:br>
            <a:r>
              <a:rPr lang="de-AT" dirty="0"/>
              <a:t>- bei unbefristet bewilligten </a:t>
            </a:r>
            <a:r>
              <a:rPr lang="de-AT" dirty="0" smtClean="0"/>
              <a:t>bis zum KBJ 2019/2020,</a:t>
            </a:r>
            <a:r>
              <a:rPr lang="de-AT" dirty="0"/>
              <a:t/>
            </a:r>
            <a:br>
              <a:rPr lang="de-AT" dirty="0"/>
            </a:br>
            <a:r>
              <a:rPr lang="de-AT" dirty="0"/>
              <a:t>- bei befristet bewilligten AEG </a:t>
            </a:r>
            <a:r>
              <a:rPr lang="de-AT" dirty="0" smtClean="0"/>
              <a:t>bis zum Bewilligungsende haben</a:t>
            </a:r>
            <a:endParaRPr lang="de-AT" dirty="0"/>
          </a:p>
          <a:p>
            <a:endParaRPr lang="de-AT" dirty="0" smtClean="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14</a:t>
            </a:fld>
            <a:endParaRPr lang="de-DE" dirty="0">
              <a:solidFill>
                <a:srgbClr val="000000"/>
              </a:solidFill>
            </a:endParaRPr>
          </a:p>
        </p:txBody>
      </p:sp>
    </p:spTree>
    <p:extLst>
      <p:ext uri="{BB962C8B-B14F-4D97-AF65-F5344CB8AC3E}">
        <p14:creationId xmlns:p14="http://schemas.microsoft.com/office/powerpoint/2010/main" val="2488474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19: Bildung </a:t>
            </a:r>
            <a:r>
              <a:rPr lang="de-AT" dirty="0"/>
              <a:t>von </a:t>
            </a:r>
            <a:r>
              <a:rPr lang="de-AT" dirty="0" smtClean="0"/>
              <a:t>Gruppen: </a:t>
            </a:r>
            <a:br>
              <a:rPr lang="de-AT" dirty="0" smtClean="0"/>
            </a:br>
            <a:r>
              <a:rPr lang="de-AT" dirty="0" smtClean="0"/>
              <a:t>Überschreitung der Höchstzahlen</a:t>
            </a:r>
            <a:endParaRPr lang="de-AT" dirty="0"/>
          </a:p>
        </p:txBody>
      </p:sp>
      <p:sp>
        <p:nvSpPr>
          <p:cNvPr id="3" name="Textplatzhalter 2"/>
          <p:cNvSpPr>
            <a:spLocks noGrp="1"/>
          </p:cNvSpPr>
          <p:nvPr>
            <p:ph type="body" sz="quarter" idx="10"/>
          </p:nvPr>
        </p:nvSpPr>
        <p:spPr>
          <a:xfrm>
            <a:off x="431800" y="2967644"/>
            <a:ext cx="8424000" cy="3671667"/>
          </a:xfrm>
        </p:spPr>
        <p:txBody>
          <a:bodyPr/>
          <a:lstStyle/>
          <a:p>
            <a:r>
              <a:rPr lang="de-AT" u="sng" dirty="0"/>
              <a:t>KGG: 23-25 Kinder nur, </a:t>
            </a:r>
            <a:r>
              <a:rPr lang="de-AT" u="sng" dirty="0" smtClean="0"/>
              <a:t>wenn </a:t>
            </a:r>
            <a:br>
              <a:rPr lang="de-AT" u="sng" dirty="0" smtClean="0"/>
            </a:br>
            <a:r>
              <a:rPr lang="de-AT" dirty="0" smtClean="0"/>
              <a:t>- eine zusätzliche pädagogische Fachkraft oder Zusatzkraft </a:t>
            </a:r>
            <a:r>
              <a:rPr lang="de-AT" u="sng" dirty="0" smtClean="0"/>
              <a:t>und</a:t>
            </a:r>
            <a:br>
              <a:rPr lang="de-AT" u="sng" dirty="0" smtClean="0"/>
            </a:br>
            <a:r>
              <a:rPr lang="de-AT" dirty="0" smtClean="0"/>
              <a:t>- </a:t>
            </a:r>
            <a:r>
              <a:rPr lang="de-AT" u="sng" dirty="0" smtClean="0"/>
              <a:t>kein </a:t>
            </a:r>
            <a:r>
              <a:rPr lang="de-AT" u="sng" dirty="0"/>
              <a:t>Raumangebot für zusätzliche Gruppe  gegeben ist</a:t>
            </a:r>
            <a:r>
              <a:rPr lang="de-AT" dirty="0"/>
              <a:t> (</a:t>
            </a:r>
            <a:r>
              <a:rPr lang="de-AT" dirty="0" err="1"/>
              <a:t>Abs</a:t>
            </a:r>
            <a:r>
              <a:rPr lang="de-AT" dirty="0"/>
              <a:t> 4</a:t>
            </a:r>
            <a:r>
              <a:rPr lang="de-AT" dirty="0" smtClean="0"/>
              <a:t>);</a:t>
            </a:r>
            <a:br>
              <a:rPr lang="de-AT" dirty="0" smtClean="0"/>
            </a:br>
            <a:r>
              <a:rPr lang="de-AT" dirty="0" smtClean="0"/>
              <a:t>	ist </a:t>
            </a:r>
            <a:r>
              <a:rPr lang="de-AT" dirty="0"/>
              <a:t>bei Neubau zu berücksichtigen! </a:t>
            </a:r>
            <a:endParaRPr lang="de-AT" dirty="0" smtClean="0"/>
          </a:p>
          <a:p>
            <a:r>
              <a:rPr lang="de-AT" dirty="0" smtClean="0"/>
              <a:t>Höchstzahlen (AEG 16, KGG 22 </a:t>
            </a:r>
            <a:r>
              <a:rPr lang="de-AT" dirty="0" err="1" smtClean="0"/>
              <a:t>bzw</a:t>
            </a:r>
            <a:r>
              <a:rPr lang="de-AT" dirty="0" smtClean="0"/>
              <a:t> 25, SchKG 11, HG 25) dürfen </a:t>
            </a:r>
            <a:r>
              <a:rPr lang="de-AT" u="sng" dirty="0" smtClean="0"/>
              <a:t>vorübergehend um 1 weiteres Kind </a:t>
            </a:r>
            <a:r>
              <a:rPr lang="de-AT" dirty="0" smtClean="0"/>
              <a:t>überschritten werden wenn </a:t>
            </a:r>
            <a:br>
              <a:rPr lang="de-AT" dirty="0" smtClean="0"/>
            </a:br>
            <a:r>
              <a:rPr lang="de-AT" dirty="0" smtClean="0"/>
              <a:t>- dies aus berücksichtigungswürdigenden Gründen geboten ist </a:t>
            </a:r>
            <a:r>
              <a:rPr lang="de-AT" u="sng" dirty="0" smtClean="0"/>
              <a:t>und</a:t>
            </a:r>
            <a:r>
              <a:rPr lang="de-AT" dirty="0" smtClean="0"/>
              <a:t/>
            </a:r>
            <a:br>
              <a:rPr lang="de-AT" dirty="0" smtClean="0"/>
            </a:br>
            <a:r>
              <a:rPr lang="de-AT" dirty="0" smtClean="0"/>
              <a:t>- nicht gleichzeitig Kinder unter 3 Jahren oder Kinder mit inklusiver 	Entwicklungsbegleitung betreut werden (</a:t>
            </a:r>
            <a:r>
              <a:rPr lang="de-AT" dirty="0" err="1" smtClean="0"/>
              <a:t>Abs</a:t>
            </a:r>
            <a:r>
              <a:rPr lang="de-AT" dirty="0" smtClean="0"/>
              <a:t> </a:t>
            </a:r>
            <a:r>
              <a:rPr lang="de-AT" dirty="0"/>
              <a:t>5</a:t>
            </a:r>
            <a:r>
              <a:rPr lang="de-AT" dirty="0" smtClean="0"/>
              <a:t>)</a:t>
            </a:r>
          </a:p>
          <a:p>
            <a:pPr marL="0" indent="0">
              <a:buNone/>
            </a:pPr>
            <a:r>
              <a:rPr lang="de-AT" u="sng" dirty="0" smtClean="0"/>
              <a:t>Überschreitungen </a:t>
            </a:r>
            <a:r>
              <a:rPr lang="de-AT" u="sng" dirty="0" err="1" smtClean="0"/>
              <a:t>gem</a:t>
            </a:r>
            <a:r>
              <a:rPr lang="de-AT" u="sng" dirty="0" smtClean="0"/>
              <a:t> </a:t>
            </a:r>
            <a:r>
              <a:rPr lang="de-AT" u="sng" dirty="0" err="1" smtClean="0"/>
              <a:t>Abs</a:t>
            </a:r>
            <a:r>
              <a:rPr lang="de-AT" u="sng" dirty="0" smtClean="0"/>
              <a:t> 4 u 5 sind der </a:t>
            </a:r>
            <a:r>
              <a:rPr lang="de-AT" u="sng" dirty="0" err="1" smtClean="0"/>
              <a:t>LReg</a:t>
            </a:r>
            <a:r>
              <a:rPr lang="de-AT" u="sng" dirty="0" smtClean="0"/>
              <a:t> zur Kenntnis zu bringen!</a:t>
            </a:r>
          </a:p>
          <a:p>
            <a:pPr marL="0" indent="0">
              <a:buNone/>
            </a:pPr>
            <a:r>
              <a:rPr lang="de-AT" dirty="0" err="1" smtClean="0"/>
              <a:t>LReg</a:t>
            </a:r>
            <a:r>
              <a:rPr lang="de-AT" dirty="0" smtClean="0"/>
              <a:t> hat Unrechtmäßigkeit im Rahmen der Aufsicht aufzugreifen.</a:t>
            </a:r>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15</a:t>
            </a:fld>
            <a:endParaRPr lang="de-DE" dirty="0">
              <a:solidFill>
                <a:srgbClr val="000000"/>
              </a:solidFill>
            </a:endParaRPr>
          </a:p>
        </p:txBody>
      </p:sp>
    </p:spTree>
    <p:extLst>
      <p:ext uri="{BB962C8B-B14F-4D97-AF65-F5344CB8AC3E}">
        <p14:creationId xmlns:p14="http://schemas.microsoft.com/office/powerpoint/2010/main" val="2331019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26 </a:t>
            </a:r>
            <a:r>
              <a:rPr lang="de-AT" dirty="0" err="1" smtClean="0"/>
              <a:t>Abs</a:t>
            </a:r>
            <a:r>
              <a:rPr lang="de-AT" dirty="0" smtClean="0"/>
              <a:t> 10 Randzeiten</a:t>
            </a:r>
            <a:endParaRPr lang="de-AT" dirty="0"/>
          </a:p>
        </p:txBody>
      </p:sp>
      <p:sp>
        <p:nvSpPr>
          <p:cNvPr id="3" name="Textplatzhalter 2"/>
          <p:cNvSpPr>
            <a:spLocks noGrp="1"/>
          </p:cNvSpPr>
          <p:nvPr>
            <p:ph type="body" sz="quarter" idx="10"/>
          </p:nvPr>
        </p:nvSpPr>
        <p:spPr>
          <a:xfrm>
            <a:off x="431800" y="2400300"/>
            <a:ext cx="8424000" cy="4239012"/>
          </a:xfrm>
        </p:spPr>
        <p:txBody>
          <a:bodyPr/>
          <a:lstStyle/>
          <a:p>
            <a:r>
              <a:rPr lang="de-AT" dirty="0" smtClean="0"/>
              <a:t>Ausnahme von Grundsatz, dass jede Gruppe durchgehend von einer pädagogischen Fachkraft betreut werden muss (§ 25 </a:t>
            </a:r>
            <a:r>
              <a:rPr lang="de-AT" dirty="0" err="1" smtClean="0"/>
              <a:t>Abs</a:t>
            </a:r>
            <a:r>
              <a:rPr lang="de-AT" dirty="0" smtClean="0"/>
              <a:t> 4)</a:t>
            </a:r>
          </a:p>
          <a:p>
            <a:r>
              <a:rPr lang="de-AT" u="sng" dirty="0" smtClean="0"/>
              <a:t>Betreuung durch eine Zusatzkraft</a:t>
            </a:r>
            <a:r>
              <a:rPr lang="de-AT" dirty="0" smtClean="0"/>
              <a:t>, die</a:t>
            </a:r>
            <a:br>
              <a:rPr lang="de-AT" dirty="0" smtClean="0"/>
            </a:br>
            <a:r>
              <a:rPr lang="de-AT" dirty="0" smtClean="0"/>
              <a:t>- volljährig ist, </a:t>
            </a:r>
            <a:br>
              <a:rPr lang="de-AT" dirty="0" smtClean="0"/>
            </a:br>
            <a:r>
              <a:rPr lang="de-AT" dirty="0" smtClean="0"/>
              <a:t>- Ausbildung </a:t>
            </a:r>
            <a:r>
              <a:rPr lang="de-AT" dirty="0" err="1" smtClean="0"/>
              <a:t>gem</a:t>
            </a:r>
            <a:r>
              <a:rPr lang="de-AT" dirty="0" smtClean="0"/>
              <a:t> § 29 </a:t>
            </a:r>
            <a:r>
              <a:rPr lang="de-AT" dirty="0" err="1" smtClean="0"/>
              <a:t>Abs</a:t>
            </a:r>
            <a:r>
              <a:rPr lang="de-AT" dirty="0" smtClean="0"/>
              <a:t> 2 bereits absolviert hat, und</a:t>
            </a:r>
            <a:br>
              <a:rPr lang="de-AT" dirty="0" smtClean="0"/>
            </a:br>
            <a:r>
              <a:rPr lang="de-AT" dirty="0" smtClean="0"/>
              <a:t>- Praxis von mindestens 3 Monaten aufweist</a:t>
            </a:r>
          </a:p>
          <a:p>
            <a:r>
              <a:rPr lang="de-AT" dirty="0" smtClean="0"/>
              <a:t>Randzeiten (pro Tag) sind </a:t>
            </a:r>
            <a:r>
              <a:rPr lang="de-AT" u="sng" dirty="0" smtClean="0"/>
              <a:t>abhängig von Öffnungszeiten der Organisationsform </a:t>
            </a:r>
            <a:r>
              <a:rPr lang="de-AT" dirty="0" smtClean="0"/>
              <a:t>(pro Woche)</a:t>
            </a:r>
            <a:br>
              <a:rPr lang="de-AT" dirty="0" smtClean="0"/>
            </a:br>
            <a:r>
              <a:rPr lang="de-AT" dirty="0" smtClean="0"/>
              <a:t>- ab 31 Stunden: 1,5 h</a:t>
            </a:r>
            <a:br>
              <a:rPr lang="de-AT" dirty="0" smtClean="0"/>
            </a:br>
            <a:r>
              <a:rPr lang="de-AT" dirty="0" smtClean="0"/>
              <a:t>- ab 41 Stunden: 2 h</a:t>
            </a:r>
            <a:br>
              <a:rPr lang="de-AT" dirty="0" smtClean="0"/>
            </a:br>
            <a:r>
              <a:rPr lang="de-AT" dirty="0" smtClean="0"/>
              <a:t>- ab 51 Stunden: 2,5  h</a:t>
            </a:r>
            <a:r>
              <a:rPr lang="de-AT" dirty="0"/>
              <a:t/>
            </a:r>
            <a:br>
              <a:rPr lang="de-AT" dirty="0"/>
            </a:br>
            <a:r>
              <a:rPr lang="de-AT" dirty="0" smtClean="0"/>
              <a:t>- ab 61 Stunden: 3 h</a:t>
            </a:r>
          </a:p>
          <a:p>
            <a:r>
              <a:rPr lang="de-AT" u="sng" dirty="0" smtClean="0"/>
              <a:t>Pro Gruppe </a:t>
            </a:r>
            <a:r>
              <a:rPr lang="de-AT" u="sng" dirty="0" err="1" smtClean="0"/>
              <a:t>max</a:t>
            </a:r>
            <a:r>
              <a:rPr lang="de-AT" u="sng" dirty="0" smtClean="0"/>
              <a:t> 6 Kinder </a:t>
            </a:r>
            <a:r>
              <a:rPr lang="de-AT" dirty="0" smtClean="0"/>
              <a:t>(Berücksichtigung der Doppelzählung!)</a:t>
            </a:r>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16</a:t>
            </a:fld>
            <a:endParaRPr lang="de-DE" dirty="0">
              <a:solidFill>
                <a:srgbClr val="000000"/>
              </a:solidFill>
            </a:endParaRPr>
          </a:p>
        </p:txBody>
      </p:sp>
    </p:spTree>
    <p:extLst>
      <p:ext uri="{BB962C8B-B14F-4D97-AF65-F5344CB8AC3E}">
        <p14:creationId xmlns:p14="http://schemas.microsoft.com/office/powerpoint/2010/main" val="3903964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2000" y="1502229"/>
            <a:ext cx="8424000" cy="1269770"/>
          </a:xfrm>
        </p:spPr>
        <p:txBody>
          <a:bodyPr/>
          <a:lstStyle/>
          <a:p>
            <a:r>
              <a:rPr lang="de-AT" dirty="0" smtClean="0"/>
              <a:t>§ 28 </a:t>
            </a:r>
            <a:r>
              <a:rPr lang="de-AT" dirty="0" err="1" smtClean="0"/>
              <a:t>Abs</a:t>
            </a:r>
            <a:r>
              <a:rPr lang="de-AT" dirty="0" smtClean="0"/>
              <a:t> 3 Fachliche </a:t>
            </a:r>
            <a:r>
              <a:rPr lang="de-AT" dirty="0" err="1" smtClean="0"/>
              <a:t>Anstellungserforder</a:t>
            </a:r>
            <a:r>
              <a:rPr lang="de-AT" dirty="0" smtClean="0"/>
              <a:t>-nisse für Fachpersonal in KKG, AEG, SchKG</a:t>
            </a:r>
            <a:endParaRPr lang="de-AT" dirty="0"/>
          </a:p>
        </p:txBody>
      </p:sp>
      <p:sp>
        <p:nvSpPr>
          <p:cNvPr id="3" name="Textplatzhalter 2"/>
          <p:cNvSpPr>
            <a:spLocks noGrp="1"/>
          </p:cNvSpPr>
          <p:nvPr>
            <p:ph type="body" sz="quarter" idx="10"/>
          </p:nvPr>
        </p:nvSpPr>
        <p:spPr>
          <a:xfrm>
            <a:off x="431800" y="2771999"/>
            <a:ext cx="8424000" cy="3867313"/>
          </a:xfrm>
        </p:spPr>
        <p:txBody>
          <a:bodyPr/>
          <a:lstStyle/>
          <a:p>
            <a:r>
              <a:rPr lang="de-AT" u="sng" dirty="0" smtClean="0"/>
              <a:t>Änderungen bei KKG, AEG, SchKG</a:t>
            </a:r>
            <a:r>
              <a:rPr lang="de-AT" dirty="0" smtClean="0"/>
              <a:t> (</a:t>
            </a:r>
            <a:r>
              <a:rPr lang="de-AT" dirty="0" err="1" smtClean="0"/>
              <a:t>Abs</a:t>
            </a:r>
            <a:r>
              <a:rPr lang="de-AT" dirty="0" smtClean="0"/>
              <a:t> 3): </a:t>
            </a:r>
            <a:r>
              <a:rPr lang="de-AT" dirty="0" err="1" smtClean="0"/>
              <a:t>mind</a:t>
            </a:r>
            <a:r>
              <a:rPr lang="de-AT" dirty="0" smtClean="0"/>
              <a:t> 4 Wochen Praxis; Zusatzschulung von 50 Stunden spätestens innerhalb zweier Jahre</a:t>
            </a:r>
          </a:p>
          <a:p>
            <a:r>
              <a:rPr lang="de-AT" u="sng" dirty="0" smtClean="0"/>
              <a:t>nicht mehr zugelassen sind:</a:t>
            </a:r>
            <a:r>
              <a:rPr lang="de-AT" u="sng" dirty="0"/>
              <a:t> </a:t>
            </a:r>
            <a:r>
              <a:rPr lang="de-AT" dirty="0" smtClean="0"/>
              <a:t>Säuglings- oder Kinderpflegerin, Kinderschwester </a:t>
            </a:r>
            <a:r>
              <a:rPr lang="de-AT" dirty="0" err="1" smtClean="0"/>
              <a:t>bzw</a:t>
            </a:r>
            <a:r>
              <a:rPr lang="de-AT" dirty="0" smtClean="0"/>
              <a:t> Familienhelferin</a:t>
            </a:r>
          </a:p>
          <a:p>
            <a:pPr marL="0" indent="0">
              <a:buNone/>
            </a:pPr>
            <a:r>
              <a:rPr lang="de-AT" dirty="0" smtClean="0"/>
              <a:t>	Übergangsbestimmung (§ 73 </a:t>
            </a:r>
            <a:r>
              <a:rPr lang="de-AT" dirty="0" err="1" smtClean="0"/>
              <a:t>Abs</a:t>
            </a:r>
            <a:r>
              <a:rPr lang="de-AT" dirty="0" smtClean="0"/>
              <a:t> 11):</a:t>
            </a:r>
            <a:br>
              <a:rPr lang="de-AT" dirty="0" smtClean="0"/>
            </a:br>
            <a:r>
              <a:rPr lang="de-AT" dirty="0" smtClean="0"/>
              <a:t>	wer zum 1.9.2019 mit dieser Ausbildung ein Jahr gearbeitet hat </a:t>
            </a:r>
          </a:p>
          <a:p>
            <a:r>
              <a:rPr lang="de-AT" u="sng" dirty="0" smtClean="0"/>
              <a:t>aufgehoben wird die Anerkennung </a:t>
            </a:r>
            <a:r>
              <a:rPr lang="de-AT" dirty="0" smtClean="0"/>
              <a:t>von Absolventen der BÖE-Ausbildung und von Waldorfkindergärtnerinnen</a:t>
            </a:r>
          </a:p>
          <a:p>
            <a:pPr marL="0" indent="0">
              <a:buNone/>
            </a:pPr>
            <a:r>
              <a:rPr lang="de-AT" dirty="0" smtClean="0"/>
              <a:t>	Übergangsbestimmung (§ 73 </a:t>
            </a:r>
            <a:r>
              <a:rPr lang="de-AT" dirty="0" err="1" smtClean="0"/>
              <a:t>Abs</a:t>
            </a:r>
            <a:r>
              <a:rPr lang="de-AT" dirty="0" smtClean="0"/>
              <a:t> 14):</a:t>
            </a:r>
            <a:br>
              <a:rPr lang="de-AT" dirty="0" smtClean="0"/>
            </a:br>
            <a:r>
              <a:rPr lang="de-AT" dirty="0" smtClean="0"/>
              <a:t>	wer vor dem 1.1.2020 die Ausbildung beginnt, gilt nach dem 	Abschluss als pädagogische Fachkraft</a:t>
            </a:r>
            <a:endParaRPr lang="de-AT" dirty="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17</a:t>
            </a:fld>
            <a:endParaRPr lang="de-DE" dirty="0">
              <a:solidFill>
                <a:srgbClr val="000000"/>
              </a:solidFill>
            </a:endParaRPr>
          </a:p>
        </p:txBody>
      </p:sp>
    </p:spTree>
    <p:extLst>
      <p:ext uri="{BB962C8B-B14F-4D97-AF65-F5344CB8AC3E}">
        <p14:creationId xmlns:p14="http://schemas.microsoft.com/office/powerpoint/2010/main" val="40579005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28 </a:t>
            </a:r>
            <a:r>
              <a:rPr lang="de-AT" dirty="0" err="1" smtClean="0"/>
              <a:t>Abs</a:t>
            </a:r>
            <a:r>
              <a:rPr lang="de-AT" dirty="0" smtClean="0"/>
              <a:t> 9,10 Mangel an (sonder-)</a:t>
            </a:r>
            <a:br>
              <a:rPr lang="de-AT" dirty="0" smtClean="0"/>
            </a:br>
            <a:r>
              <a:rPr lang="de-AT" dirty="0" smtClean="0"/>
              <a:t>pädagogischen Fachkräften</a:t>
            </a:r>
            <a:endParaRPr lang="de-AT" dirty="0"/>
          </a:p>
        </p:txBody>
      </p:sp>
      <p:sp>
        <p:nvSpPr>
          <p:cNvPr id="3" name="Textplatzhalter 2"/>
          <p:cNvSpPr>
            <a:spLocks noGrp="1"/>
          </p:cNvSpPr>
          <p:nvPr>
            <p:ph type="body" sz="quarter" idx="10"/>
          </p:nvPr>
        </p:nvSpPr>
        <p:spPr>
          <a:xfrm>
            <a:off x="431800" y="2942705"/>
            <a:ext cx="8424000" cy="3696607"/>
          </a:xfrm>
        </p:spPr>
        <p:txBody>
          <a:bodyPr/>
          <a:lstStyle/>
          <a:p>
            <a:r>
              <a:rPr lang="de-AT" u="sng" dirty="0" smtClean="0"/>
              <a:t>Mangel an pädagogischen Fachkräften im KG:</a:t>
            </a:r>
            <a:br>
              <a:rPr lang="de-AT" u="sng" dirty="0" smtClean="0"/>
            </a:br>
            <a:r>
              <a:rPr lang="de-AT" dirty="0" smtClean="0"/>
              <a:t>- Fachkräfte für KKG, AEG und SchKG (</a:t>
            </a:r>
            <a:r>
              <a:rPr lang="de-AT" dirty="0" err="1" smtClean="0"/>
              <a:t>gem</a:t>
            </a:r>
            <a:r>
              <a:rPr lang="de-AT" dirty="0" smtClean="0"/>
              <a:t> § 28 </a:t>
            </a:r>
            <a:r>
              <a:rPr lang="de-AT" dirty="0" err="1" smtClean="0"/>
              <a:t>Abs</a:t>
            </a:r>
            <a:r>
              <a:rPr lang="de-AT" dirty="0" smtClean="0"/>
              <a:t> 3)</a:t>
            </a:r>
            <a:br>
              <a:rPr lang="de-AT" dirty="0" smtClean="0"/>
            </a:br>
            <a:r>
              <a:rPr lang="de-AT" dirty="0" smtClean="0"/>
              <a:t>- nur zeitlich befristet, höchstens für ein Jahr</a:t>
            </a:r>
            <a:br>
              <a:rPr lang="de-AT" dirty="0" smtClean="0"/>
            </a:br>
            <a:r>
              <a:rPr lang="de-AT" dirty="0" smtClean="0"/>
              <a:t>- ist der </a:t>
            </a:r>
            <a:r>
              <a:rPr lang="de-AT" dirty="0" err="1" smtClean="0"/>
              <a:t>LReg</a:t>
            </a:r>
            <a:r>
              <a:rPr lang="de-AT" dirty="0" smtClean="0"/>
              <a:t> unverzüglich zur Kenntnis zu bringen</a:t>
            </a:r>
          </a:p>
          <a:p>
            <a:r>
              <a:rPr lang="de-AT" u="sng" dirty="0" smtClean="0"/>
              <a:t>Mangel an sonderpädagogischen Fachkräften</a:t>
            </a:r>
            <a:r>
              <a:rPr lang="de-AT" dirty="0" smtClean="0"/>
              <a:t>:</a:t>
            </a:r>
            <a:br>
              <a:rPr lang="de-AT" dirty="0" smtClean="0"/>
            </a:br>
            <a:r>
              <a:rPr lang="de-AT" dirty="0" smtClean="0"/>
              <a:t>Assistenz der Integration:</a:t>
            </a:r>
            <a:br>
              <a:rPr lang="de-AT" dirty="0" smtClean="0"/>
            </a:br>
            <a:r>
              <a:rPr lang="de-AT" dirty="0" smtClean="0"/>
              <a:t>- </a:t>
            </a:r>
            <a:r>
              <a:rPr lang="de-AT" u="sng" dirty="0" smtClean="0"/>
              <a:t>Fachkräfte für KGG od. HG </a:t>
            </a:r>
            <a:r>
              <a:rPr lang="de-AT" dirty="0" smtClean="0"/>
              <a:t>(bei Lehramt Volksschule + 4 W Praxis)</a:t>
            </a:r>
            <a:br>
              <a:rPr lang="de-AT" dirty="0" smtClean="0"/>
            </a:br>
            <a:r>
              <a:rPr lang="de-AT" dirty="0" smtClean="0"/>
              <a:t>- Abschluss </a:t>
            </a:r>
            <a:r>
              <a:rPr lang="de-AT" u="sng" dirty="0" smtClean="0"/>
              <a:t>Pädagogikstudium</a:t>
            </a:r>
            <a:r>
              <a:rPr lang="de-AT" dirty="0" smtClean="0"/>
              <a:t> mit Studienergänzung 	Elementarpädagogik oder Zusatzschulung </a:t>
            </a:r>
            <a:r>
              <a:rPr lang="de-AT" dirty="0" err="1" smtClean="0"/>
              <a:t>iAv</a:t>
            </a:r>
            <a:r>
              <a:rPr lang="de-AT" dirty="0" smtClean="0"/>
              <a:t> 50 Stunden</a:t>
            </a:r>
            <a:br>
              <a:rPr lang="de-AT" dirty="0" smtClean="0"/>
            </a:br>
            <a:r>
              <a:rPr lang="de-AT" dirty="0" smtClean="0"/>
              <a:t>- höchstens für </a:t>
            </a:r>
            <a:r>
              <a:rPr lang="de-AT" u="sng" dirty="0" smtClean="0"/>
              <a:t>Dauer des Kinderbetreuungsjahres</a:t>
            </a:r>
            <a:r>
              <a:rPr lang="de-AT" dirty="0" smtClean="0"/>
              <a:t/>
            </a:r>
            <a:br>
              <a:rPr lang="de-AT" dirty="0" smtClean="0"/>
            </a:br>
            <a:r>
              <a:rPr lang="de-AT" dirty="0" smtClean="0"/>
              <a:t>- ist der </a:t>
            </a:r>
            <a:r>
              <a:rPr lang="de-AT" dirty="0" err="1" smtClean="0"/>
              <a:t>LReg</a:t>
            </a:r>
            <a:r>
              <a:rPr lang="de-AT" dirty="0" smtClean="0"/>
              <a:t> unter Angabe von Gründen </a:t>
            </a:r>
            <a:r>
              <a:rPr lang="de-AT" u="sng" dirty="0" smtClean="0"/>
              <a:t>anzuzeigen</a:t>
            </a:r>
            <a:r>
              <a:rPr lang="de-AT" dirty="0" smtClean="0"/>
              <a:t/>
            </a:r>
            <a:br>
              <a:rPr lang="de-AT" dirty="0" smtClean="0"/>
            </a:br>
            <a:r>
              <a:rPr lang="de-AT" dirty="0" smtClean="0"/>
              <a:t>- bei fehlenden Voraussetzungen Untersagung durch </a:t>
            </a:r>
            <a:r>
              <a:rPr lang="de-AT" dirty="0" err="1" smtClean="0"/>
              <a:t>LReg</a:t>
            </a:r>
            <a:r>
              <a:rPr lang="de-AT" dirty="0" smtClean="0"/>
              <a:t> binnen 4 W</a:t>
            </a:r>
          </a:p>
          <a:p>
            <a:pPr marL="0" indent="0">
              <a:buNone/>
            </a:pPr>
            <a:endParaRPr lang="de-AT" dirty="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18</a:t>
            </a:fld>
            <a:endParaRPr lang="de-DE" dirty="0">
              <a:solidFill>
                <a:srgbClr val="000000"/>
              </a:solidFill>
            </a:endParaRPr>
          </a:p>
        </p:txBody>
      </p:sp>
    </p:spTree>
    <p:extLst>
      <p:ext uri="{BB962C8B-B14F-4D97-AF65-F5344CB8AC3E}">
        <p14:creationId xmlns:p14="http://schemas.microsoft.com/office/powerpoint/2010/main" val="3842334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25 </a:t>
            </a:r>
            <a:r>
              <a:rPr lang="de-AT" dirty="0" err="1" smtClean="0"/>
              <a:t>Abs</a:t>
            </a:r>
            <a:r>
              <a:rPr lang="de-AT" dirty="0" smtClean="0"/>
              <a:t> 5, 30 Leitung; Fachliche Anstellungserfordernisse</a:t>
            </a:r>
            <a:endParaRPr lang="de-AT" dirty="0"/>
          </a:p>
        </p:txBody>
      </p:sp>
      <p:sp>
        <p:nvSpPr>
          <p:cNvPr id="3" name="Textplatzhalter 2"/>
          <p:cNvSpPr>
            <a:spLocks noGrp="1"/>
          </p:cNvSpPr>
          <p:nvPr>
            <p:ph type="body" sz="quarter" idx="10"/>
          </p:nvPr>
        </p:nvSpPr>
        <p:spPr/>
        <p:txBody>
          <a:bodyPr/>
          <a:lstStyle/>
          <a:p>
            <a:r>
              <a:rPr lang="de-AT" u="sng" dirty="0" smtClean="0"/>
              <a:t>für jede institutionelle Einrichtung eine Leitung</a:t>
            </a:r>
          </a:p>
          <a:p>
            <a:r>
              <a:rPr lang="de-AT" dirty="0" smtClean="0"/>
              <a:t>ist der </a:t>
            </a:r>
            <a:r>
              <a:rPr lang="de-AT" u="sng" dirty="0" err="1" smtClean="0"/>
              <a:t>LReg</a:t>
            </a:r>
            <a:r>
              <a:rPr lang="de-AT" u="sng" dirty="0" smtClean="0"/>
              <a:t> unverzüglich zur Kenntnis </a:t>
            </a:r>
            <a:r>
              <a:rPr lang="de-AT" dirty="0" smtClean="0"/>
              <a:t>zu bringen</a:t>
            </a:r>
          </a:p>
          <a:p>
            <a:r>
              <a:rPr lang="de-AT" u="sng" dirty="0"/>
              <a:t>p</a:t>
            </a:r>
            <a:r>
              <a:rPr lang="de-AT" u="sng" dirty="0" smtClean="0"/>
              <a:t>ersönliche Voraussetzungen</a:t>
            </a:r>
            <a:r>
              <a:rPr lang="de-AT" dirty="0" smtClean="0"/>
              <a:t>:</a:t>
            </a:r>
            <a:br>
              <a:rPr lang="de-AT" dirty="0" smtClean="0"/>
            </a:br>
            <a:r>
              <a:rPr lang="de-AT" dirty="0" smtClean="0"/>
              <a:t>- Fachliche Anstellungserfordernisse für pädagogische Fachkraft</a:t>
            </a:r>
            <a:br>
              <a:rPr lang="de-AT" dirty="0" smtClean="0"/>
            </a:br>
            <a:r>
              <a:rPr lang="de-AT" dirty="0" smtClean="0"/>
              <a:t>- pädagogische Praxis von 2 Jahren</a:t>
            </a:r>
            <a:br>
              <a:rPr lang="de-AT" dirty="0" smtClean="0"/>
            </a:br>
            <a:r>
              <a:rPr lang="de-AT" dirty="0" smtClean="0"/>
              <a:t>- Leitungskurs des Landes Salzburgs </a:t>
            </a:r>
            <a:r>
              <a:rPr lang="de-AT" dirty="0" err="1" smtClean="0"/>
              <a:t>iAv</a:t>
            </a:r>
            <a:r>
              <a:rPr lang="de-AT" dirty="0" smtClean="0"/>
              <a:t> 80 Stunden (Themen: 	</a:t>
            </a:r>
            <a:r>
              <a:rPr lang="de-DE" dirty="0" smtClean="0"/>
              <a:t>Betriebs- </a:t>
            </a:r>
            <a:r>
              <a:rPr lang="de-DE" dirty="0"/>
              <a:t>und Personalführung; Qualitätssicherung; rechtliche </a:t>
            </a:r>
            <a:r>
              <a:rPr lang="de-DE" dirty="0" smtClean="0"/>
              <a:t>	Rahmenbedingungen</a:t>
            </a:r>
            <a:r>
              <a:rPr lang="de-DE" dirty="0"/>
              <a:t>; Krisen und Notfallmanagement; Erste </a:t>
            </a:r>
            <a:r>
              <a:rPr lang="de-DE" dirty="0" smtClean="0"/>
              <a:t>Hilfe)</a:t>
            </a:r>
            <a:endParaRPr lang="de-AT" dirty="0" smtClean="0"/>
          </a:p>
          <a:p>
            <a:r>
              <a:rPr lang="de-AT" dirty="0" smtClean="0"/>
              <a:t>Übergangsbestimmung § 73 </a:t>
            </a:r>
            <a:r>
              <a:rPr lang="de-AT" dirty="0" err="1" smtClean="0"/>
              <a:t>Abs</a:t>
            </a:r>
            <a:r>
              <a:rPr lang="de-AT" dirty="0" smtClean="0"/>
              <a:t> 13: wer mit 1.9.2019 mit Leitung betraut ist, hat Leitungskurs bis 31.8.2022 zu absolvieren</a:t>
            </a:r>
          </a:p>
          <a:p>
            <a:pPr marL="0" indent="0">
              <a:buNone/>
            </a:pPr>
            <a:r>
              <a:rPr lang="de-AT" dirty="0" smtClean="0"/>
              <a:t/>
            </a:r>
            <a:br>
              <a:rPr lang="de-AT" dirty="0" smtClean="0"/>
            </a:br>
            <a:endParaRPr lang="de-AT" dirty="0" smtClean="0"/>
          </a:p>
          <a:p>
            <a:pPr marL="0" indent="0">
              <a:buNone/>
            </a:pPr>
            <a:r>
              <a:rPr lang="de-AT" dirty="0"/>
              <a:t/>
            </a:r>
            <a:br>
              <a:rPr lang="de-AT" dirty="0"/>
            </a:br>
            <a:r>
              <a:rPr lang="de-AT" dirty="0" smtClean="0"/>
              <a:t/>
            </a:r>
            <a:br>
              <a:rPr lang="de-AT" dirty="0" smtClean="0"/>
            </a:br>
            <a:endParaRPr lang="de-AT" dirty="0" smtClean="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19</a:t>
            </a:fld>
            <a:endParaRPr lang="de-DE" dirty="0">
              <a:solidFill>
                <a:srgbClr val="000000"/>
              </a:solidFill>
            </a:endParaRPr>
          </a:p>
        </p:txBody>
      </p:sp>
    </p:spTree>
    <p:extLst>
      <p:ext uri="{BB962C8B-B14F-4D97-AF65-F5344CB8AC3E}">
        <p14:creationId xmlns:p14="http://schemas.microsoft.com/office/powerpoint/2010/main" val="4010719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S.KBBG und S.KBBVO</a:t>
            </a:r>
            <a:endParaRPr lang="de-AT" dirty="0"/>
          </a:p>
        </p:txBody>
      </p:sp>
      <p:sp>
        <p:nvSpPr>
          <p:cNvPr id="3" name="Textplatzhalter 2"/>
          <p:cNvSpPr>
            <a:spLocks noGrp="1"/>
          </p:cNvSpPr>
          <p:nvPr>
            <p:ph type="body" sz="quarter" idx="10"/>
          </p:nvPr>
        </p:nvSpPr>
        <p:spPr/>
        <p:txBody>
          <a:bodyPr/>
          <a:lstStyle/>
          <a:p>
            <a:r>
              <a:rPr lang="de-AT" u="sng" dirty="0" smtClean="0"/>
              <a:t>Seit 1.9.2019 in Kraft</a:t>
            </a:r>
            <a:r>
              <a:rPr lang="de-AT" dirty="0" smtClean="0"/>
              <a:t>:</a:t>
            </a:r>
            <a:br>
              <a:rPr lang="de-AT" dirty="0" smtClean="0"/>
            </a:br>
            <a:r>
              <a:rPr lang="de-AT" dirty="0" smtClean="0"/>
              <a:t>- </a:t>
            </a:r>
            <a:r>
              <a:rPr lang="de-AT" u="sng" dirty="0" smtClean="0"/>
              <a:t>S.KBBG</a:t>
            </a:r>
            <a:r>
              <a:rPr lang="de-AT" dirty="0" smtClean="0"/>
              <a:t>, </a:t>
            </a:r>
            <a:r>
              <a:rPr lang="de-AT" dirty="0" err="1"/>
              <a:t>LGBl</a:t>
            </a:r>
            <a:r>
              <a:rPr lang="de-AT" dirty="0"/>
              <a:t>. Nr. </a:t>
            </a:r>
            <a:r>
              <a:rPr lang="de-AT" dirty="0" smtClean="0"/>
              <a:t>57/2019 und </a:t>
            </a:r>
            <a:br>
              <a:rPr lang="de-AT" dirty="0" smtClean="0"/>
            </a:br>
            <a:r>
              <a:rPr lang="de-AT" dirty="0" smtClean="0"/>
              <a:t>- </a:t>
            </a:r>
            <a:r>
              <a:rPr lang="de-AT" u="sng" dirty="0" smtClean="0"/>
              <a:t>S.KBBVO</a:t>
            </a:r>
            <a:r>
              <a:rPr lang="de-AT" dirty="0" smtClean="0"/>
              <a:t>, </a:t>
            </a:r>
            <a:r>
              <a:rPr lang="de-AT" dirty="0" err="1" smtClean="0"/>
              <a:t>LGBl</a:t>
            </a:r>
            <a:r>
              <a:rPr lang="de-AT" dirty="0" smtClean="0"/>
              <a:t> Nr. 58/2019</a:t>
            </a:r>
          </a:p>
          <a:p>
            <a:r>
              <a:rPr lang="de-AT" dirty="0" smtClean="0"/>
              <a:t>Gleichzeitig außer Kraft getreten sind:</a:t>
            </a:r>
            <a:br>
              <a:rPr lang="de-AT" dirty="0" smtClean="0"/>
            </a:br>
            <a:r>
              <a:rPr lang="de-AT" dirty="0" smtClean="0"/>
              <a:t>- das Salzburger Kinderbetreuungsgesetz 2007</a:t>
            </a:r>
            <a:br>
              <a:rPr lang="de-AT" dirty="0" smtClean="0"/>
            </a:br>
            <a:r>
              <a:rPr lang="de-AT" dirty="0" smtClean="0"/>
              <a:t>- die Tagesbetreuungs-Verordnung 2002</a:t>
            </a:r>
            <a:br>
              <a:rPr lang="de-AT" dirty="0" smtClean="0"/>
            </a:br>
            <a:r>
              <a:rPr lang="de-AT" dirty="0" smtClean="0"/>
              <a:t>- VO zur </a:t>
            </a:r>
            <a:r>
              <a:rPr lang="de-AT" dirty="0" err="1" smtClean="0"/>
              <a:t>baul</a:t>
            </a:r>
            <a:r>
              <a:rPr lang="de-AT" dirty="0" smtClean="0"/>
              <a:t>. Gestaltung und Einrichtung von KG 1991</a:t>
            </a:r>
            <a:br>
              <a:rPr lang="de-AT" dirty="0" smtClean="0"/>
            </a:br>
            <a:r>
              <a:rPr lang="de-AT" dirty="0" smtClean="0"/>
              <a:t>- VO zur </a:t>
            </a:r>
            <a:r>
              <a:rPr lang="de-AT" dirty="0" err="1" smtClean="0"/>
              <a:t>baul</a:t>
            </a:r>
            <a:r>
              <a:rPr lang="de-AT" dirty="0" smtClean="0"/>
              <a:t>. Gestaltung und Einrichtung von Horten 1981</a:t>
            </a:r>
          </a:p>
          <a:p>
            <a:pPr marL="0" indent="0">
              <a:buNone/>
            </a:pPr>
            <a:endParaRPr lang="de-AT" dirty="0" smtClean="0"/>
          </a:p>
          <a:p>
            <a:pPr marL="0" indent="0">
              <a:buNone/>
            </a:pPr>
            <a:r>
              <a:rPr lang="de-AT" dirty="0" smtClean="0"/>
              <a:t>				</a:t>
            </a:r>
            <a:endParaRPr lang="de-AT" dirty="0"/>
          </a:p>
          <a:p>
            <a:pPr marL="0" indent="0">
              <a:buNone/>
            </a:pPr>
            <a:endParaRPr lang="de-AT" dirty="0" smtClean="0"/>
          </a:p>
          <a:p>
            <a:pPr marL="0" indent="0">
              <a:buNone/>
            </a:pPr>
            <a:endParaRPr lang="de-AT" dirty="0" smtClean="0"/>
          </a:p>
          <a:p>
            <a:endParaRPr lang="de-AT" dirty="0" smtClean="0"/>
          </a:p>
          <a:p>
            <a:endParaRPr lang="de-AT" dirty="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2</a:t>
            </a:fld>
            <a:endParaRPr lang="de-DE" dirty="0">
              <a:solidFill>
                <a:srgbClr val="000000"/>
              </a:solidFill>
            </a:endParaRPr>
          </a:p>
        </p:txBody>
      </p:sp>
    </p:spTree>
    <p:extLst>
      <p:ext uri="{BB962C8B-B14F-4D97-AF65-F5344CB8AC3E}">
        <p14:creationId xmlns:p14="http://schemas.microsoft.com/office/powerpoint/2010/main" val="12379480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30 Provisorische Leitung</a:t>
            </a:r>
            <a:br>
              <a:rPr lang="de-AT" dirty="0" smtClean="0"/>
            </a:br>
            <a:r>
              <a:rPr lang="de-AT" dirty="0" smtClean="0"/>
              <a:t>§ 26 </a:t>
            </a:r>
            <a:r>
              <a:rPr lang="de-AT" dirty="0" err="1" smtClean="0"/>
              <a:t>Abs</a:t>
            </a:r>
            <a:r>
              <a:rPr lang="de-AT" dirty="0" smtClean="0"/>
              <a:t> 9 Verhinderung der Leitung</a:t>
            </a:r>
            <a:endParaRPr lang="de-AT" dirty="0"/>
          </a:p>
        </p:txBody>
      </p:sp>
      <p:sp>
        <p:nvSpPr>
          <p:cNvPr id="3" name="Textplatzhalter 2"/>
          <p:cNvSpPr>
            <a:spLocks noGrp="1"/>
          </p:cNvSpPr>
          <p:nvPr>
            <p:ph type="body" sz="quarter" idx="10"/>
          </p:nvPr>
        </p:nvSpPr>
        <p:spPr/>
        <p:txBody>
          <a:bodyPr/>
          <a:lstStyle/>
          <a:p>
            <a:r>
              <a:rPr lang="de-DE" u="sng" dirty="0" smtClean="0"/>
              <a:t>bei </a:t>
            </a:r>
            <a:r>
              <a:rPr lang="de-DE" u="sng" dirty="0"/>
              <a:t>Fehlen </a:t>
            </a:r>
            <a:r>
              <a:rPr lang="de-DE" u="sng" dirty="0" smtClean="0"/>
              <a:t>einer Fachkraft, die den Leitungskurs absolviert hat: </a:t>
            </a:r>
            <a:r>
              <a:rPr lang="de-DE" u="sng" dirty="0"/>
              <a:t>provisorische </a:t>
            </a:r>
            <a:r>
              <a:rPr lang="de-DE" u="sng" dirty="0" smtClean="0"/>
              <a:t>Leitung</a:t>
            </a:r>
            <a:r>
              <a:rPr lang="de-DE" dirty="0"/>
              <a:t/>
            </a:r>
            <a:br>
              <a:rPr lang="de-DE" dirty="0"/>
            </a:br>
            <a:r>
              <a:rPr lang="de-DE" dirty="0"/>
              <a:t>- für 1 Jahr</a:t>
            </a:r>
            <a:br>
              <a:rPr lang="de-DE" dirty="0"/>
            </a:br>
            <a:r>
              <a:rPr lang="de-DE" dirty="0"/>
              <a:t>- </a:t>
            </a:r>
            <a:r>
              <a:rPr lang="de-DE" dirty="0" smtClean="0"/>
              <a:t>Verlängerung um 1 Jahr, </a:t>
            </a:r>
            <a:r>
              <a:rPr lang="de-DE" dirty="0"/>
              <a:t>wenn </a:t>
            </a:r>
            <a:r>
              <a:rPr lang="de-DE" dirty="0" smtClean="0"/>
              <a:t>andernfalls die Absolvierung des </a:t>
            </a:r>
            <a:r>
              <a:rPr lang="de-DE" dirty="0"/>
              <a:t>Leitungskurses nicht möglich </a:t>
            </a:r>
            <a:r>
              <a:rPr lang="de-DE" dirty="0" smtClean="0"/>
              <a:t>ist</a:t>
            </a:r>
            <a:br>
              <a:rPr lang="de-DE" dirty="0" smtClean="0"/>
            </a:br>
            <a:r>
              <a:rPr lang="de-DE" dirty="0" smtClean="0"/>
              <a:t>provisorische Leitung ist </a:t>
            </a:r>
            <a:r>
              <a:rPr lang="de-DE" dirty="0"/>
              <a:t>der </a:t>
            </a:r>
            <a:r>
              <a:rPr lang="de-DE" u="sng" dirty="0" err="1" smtClean="0"/>
              <a:t>LReg</a:t>
            </a:r>
            <a:r>
              <a:rPr lang="de-DE" u="sng" dirty="0" smtClean="0"/>
              <a:t> zur </a:t>
            </a:r>
            <a:r>
              <a:rPr lang="de-DE" u="sng" dirty="0"/>
              <a:t>Kenntnis </a:t>
            </a:r>
            <a:r>
              <a:rPr lang="de-DE" dirty="0"/>
              <a:t>zur </a:t>
            </a:r>
            <a:r>
              <a:rPr lang="de-DE" dirty="0" smtClean="0"/>
              <a:t>bringen</a:t>
            </a:r>
          </a:p>
          <a:p>
            <a:r>
              <a:rPr lang="de-DE" dirty="0" smtClean="0"/>
              <a:t>bei </a:t>
            </a:r>
            <a:r>
              <a:rPr lang="de-DE" u="sng" dirty="0" smtClean="0"/>
              <a:t>Verhinderung der Leitung</a:t>
            </a:r>
            <a:r>
              <a:rPr lang="de-DE" dirty="0" smtClean="0"/>
              <a:t>: </a:t>
            </a:r>
            <a:r>
              <a:rPr lang="de-DE" u="sng" dirty="0"/>
              <a:t>Vertretung</a:t>
            </a:r>
            <a:r>
              <a:rPr lang="de-DE" dirty="0"/>
              <a:t> durch</a:t>
            </a:r>
            <a:br>
              <a:rPr lang="de-DE" dirty="0"/>
            </a:br>
            <a:r>
              <a:rPr lang="de-DE" dirty="0"/>
              <a:t>- eine zur Vertretung bestimmte pädagogische Fachkraft</a:t>
            </a:r>
            <a:br>
              <a:rPr lang="de-DE" dirty="0"/>
            </a:br>
            <a:r>
              <a:rPr lang="de-DE" dirty="0"/>
              <a:t>- eine zur Vertretung bestimmte Zusatzkraft, die mind. </a:t>
            </a:r>
            <a:r>
              <a:rPr lang="de-DE" dirty="0" smtClean="0"/>
              <a:t>eine 6-	monatige </a:t>
            </a:r>
            <a:r>
              <a:rPr lang="de-DE" dirty="0"/>
              <a:t>Dienstzeit aufweist: höchstens für 6 Wochen</a:t>
            </a:r>
          </a:p>
          <a:p>
            <a:r>
              <a:rPr lang="de-DE" dirty="0"/>
              <a:t>§</a:t>
            </a:r>
            <a:r>
              <a:rPr lang="de-DE" dirty="0" smtClean="0"/>
              <a:t> 30 </a:t>
            </a:r>
            <a:r>
              <a:rPr lang="de-DE" dirty="0" err="1" smtClean="0"/>
              <a:t>Abs</a:t>
            </a:r>
            <a:r>
              <a:rPr lang="de-DE" dirty="0" smtClean="0"/>
              <a:t> 2 vorletzter Satz: redaktioneller Fehler, hat zu entfallen</a:t>
            </a:r>
            <a:endParaRPr lang="de-DE" dirty="0"/>
          </a:p>
          <a:p>
            <a:endParaRPr lang="de-DE" dirty="0"/>
          </a:p>
          <a:p>
            <a:endParaRPr lang="de-AT" dirty="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20</a:t>
            </a:fld>
            <a:endParaRPr lang="de-DE" dirty="0">
              <a:solidFill>
                <a:srgbClr val="000000"/>
              </a:solidFill>
            </a:endParaRPr>
          </a:p>
        </p:txBody>
      </p:sp>
    </p:spTree>
    <p:extLst>
      <p:ext uri="{BB962C8B-B14F-4D97-AF65-F5344CB8AC3E}">
        <p14:creationId xmlns:p14="http://schemas.microsoft.com/office/powerpoint/2010/main" val="458283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2000" y="1663700"/>
            <a:ext cx="8424000" cy="1108299"/>
          </a:xfrm>
        </p:spPr>
        <p:txBody>
          <a:bodyPr/>
          <a:lstStyle/>
          <a:p>
            <a:r>
              <a:rPr lang="de-AT" dirty="0" smtClean="0"/>
              <a:t>§§ 32,57 Gruppenarbeitsfreie Dienstzeit I</a:t>
            </a:r>
            <a:endParaRPr lang="de-AT" dirty="0"/>
          </a:p>
        </p:txBody>
      </p:sp>
      <p:sp>
        <p:nvSpPr>
          <p:cNvPr id="3" name="Textplatzhalter 2"/>
          <p:cNvSpPr>
            <a:spLocks noGrp="1"/>
          </p:cNvSpPr>
          <p:nvPr>
            <p:ph type="body" sz="quarter" idx="10"/>
          </p:nvPr>
        </p:nvSpPr>
        <p:spPr>
          <a:xfrm>
            <a:off x="431800" y="2771999"/>
            <a:ext cx="8424000" cy="3770118"/>
          </a:xfrm>
        </p:spPr>
        <p:txBody>
          <a:bodyPr/>
          <a:lstStyle/>
          <a:p>
            <a:r>
              <a:rPr lang="de-AT" u="sng" dirty="0" smtClean="0"/>
              <a:t>gruppenarbeitsfreie (</a:t>
            </a:r>
            <a:r>
              <a:rPr lang="de-AT" u="sng" dirty="0" err="1" smtClean="0"/>
              <a:t>gaf</a:t>
            </a:r>
            <a:r>
              <a:rPr lang="de-AT" u="sng" dirty="0" smtClean="0"/>
              <a:t>) Dienstzeit umfasst</a:t>
            </a:r>
            <a:r>
              <a:rPr lang="de-AT" dirty="0" smtClean="0"/>
              <a:t>:</a:t>
            </a:r>
            <a:br>
              <a:rPr lang="de-AT" dirty="0" smtClean="0"/>
            </a:br>
            <a:r>
              <a:rPr lang="de-AT" dirty="0" smtClean="0"/>
              <a:t>- Vor- und Nachbereitungszeit</a:t>
            </a:r>
            <a:br>
              <a:rPr lang="de-AT" dirty="0" smtClean="0"/>
            </a:br>
            <a:r>
              <a:rPr lang="de-AT" dirty="0" smtClean="0"/>
              <a:t>- Eltern- und Teamarbeit</a:t>
            </a:r>
            <a:br>
              <a:rPr lang="de-AT" dirty="0" smtClean="0"/>
            </a:br>
            <a:r>
              <a:rPr lang="de-AT" dirty="0" smtClean="0"/>
              <a:t>- administrative Aufgaben</a:t>
            </a:r>
          </a:p>
          <a:p>
            <a:pPr marL="0" indent="0">
              <a:buNone/>
            </a:pPr>
            <a:endParaRPr lang="de-AT" dirty="0" smtClean="0"/>
          </a:p>
          <a:p>
            <a:r>
              <a:rPr lang="de-AT" dirty="0" smtClean="0"/>
              <a:t>§ 57: Vorschriften für gruppenarbeitsfreie Dienstzeit gelten für öffentliche und private Rechtsträger!</a:t>
            </a:r>
          </a:p>
          <a:p>
            <a:pPr marL="0" indent="0">
              <a:buNone/>
            </a:pPr>
            <a:r>
              <a:rPr lang="de-AT" dirty="0"/>
              <a:t>	</a:t>
            </a:r>
            <a:r>
              <a:rPr lang="de-AT" dirty="0" smtClean="0"/>
              <a:t>sonst: keine Förderung</a:t>
            </a:r>
            <a:br>
              <a:rPr lang="de-AT" dirty="0" smtClean="0"/>
            </a:br>
            <a:r>
              <a:rPr lang="de-AT" dirty="0" smtClean="0"/>
              <a:t>	(gilt auch für Leitungszeit, Fort- und Weiterbildung, 	Teamschulungen/Teamklausuren)</a:t>
            </a:r>
            <a:br>
              <a:rPr lang="de-AT" dirty="0" smtClean="0"/>
            </a:br>
            <a:endParaRPr lang="de-AT" dirty="0" smtClean="0"/>
          </a:p>
          <a:p>
            <a:pPr marL="0" indent="0">
              <a:buNone/>
            </a:pPr>
            <a:r>
              <a:rPr lang="de-AT" dirty="0" smtClean="0"/>
              <a:t/>
            </a:r>
            <a:br>
              <a:rPr lang="de-AT" dirty="0" smtClean="0"/>
            </a:br>
            <a:endParaRPr lang="de-AT" dirty="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21</a:t>
            </a:fld>
            <a:endParaRPr lang="de-DE" dirty="0">
              <a:solidFill>
                <a:srgbClr val="000000"/>
              </a:solidFill>
            </a:endParaRPr>
          </a:p>
        </p:txBody>
      </p:sp>
    </p:spTree>
    <p:extLst>
      <p:ext uri="{BB962C8B-B14F-4D97-AF65-F5344CB8AC3E}">
        <p14:creationId xmlns:p14="http://schemas.microsoft.com/office/powerpoint/2010/main" val="1536902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2000" y="1663700"/>
            <a:ext cx="8424000" cy="1108299"/>
          </a:xfrm>
        </p:spPr>
        <p:txBody>
          <a:bodyPr/>
          <a:lstStyle/>
          <a:p>
            <a:r>
              <a:rPr lang="de-AT" dirty="0" smtClean="0"/>
              <a:t>§§ 32,57 Gruppenarbeitsfreie Dienstzeit II</a:t>
            </a:r>
            <a:endParaRPr lang="de-AT" dirty="0"/>
          </a:p>
        </p:txBody>
      </p:sp>
      <p:sp>
        <p:nvSpPr>
          <p:cNvPr id="3" name="Textplatzhalter 2"/>
          <p:cNvSpPr>
            <a:spLocks noGrp="1"/>
          </p:cNvSpPr>
          <p:nvPr>
            <p:ph type="body" sz="quarter" idx="10"/>
          </p:nvPr>
        </p:nvSpPr>
        <p:spPr>
          <a:xfrm>
            <a:off x="431800" y="2298700"/>
            <a:ext cx="8424000" cy="4376420"/>
          </a:xfrm>
        </p:spPr>
        <p:txBody>
          <a:bodyPr/>
          <a:lstStyle/>
          <a:p>
            <a:r>
              <a:rPr lang="de-AT" u="sng" dirty="0" smtClean="0"/>
              <a:t>bis 16 genehmigte Plätze:</a:t>
            </a:r>
            <a:r>
              <a:rPr lang="de-AT" dirty="0" smtClean="0"/>
              <a:t/>
            </a:r>
            <a:br>
              <a:rPr lang="de-AT" dirty="0" smtClean="0"/>
            </a:br>
            <a:r>
              <a:rPr lang="de-AT" dirty="0" smtClean="0"/>
              <a:t>- gruppenführend ab 80%: 4 Stunden</a:t>
            </a:r>
            <a:br>
              <a:rPr lang="de-AT" dirty="0" smtClean="0"/>
            </a:br>
            <a:r>
              <a:rPr lang="de-AT" dirty="0" smtClean="0"/>
              <a:t>- gruppenführend unter 80%: 3 Stunden</a:t>
            </a:r>
            <a:br>
              <a:rPr lang="de-AT" dirty="0" smtClean="0"/>
            </a:br>
            <a:r>
              <a:rPr lang="de-AT" dirty="0" smtClean="0"/>
              <a:t>- nicht gruppenführend: 1 Stunde</a:t>
            </a:r>
          </a:p>
          <a:p>
            <a:r>
              <a:rPr lang="de-AT" u="sng" dirty="0" smtClean="0"/>
              <a:t>ab 17 genehmigte Plätze</a:t>
            </a:r>
            <a:r>
              <a:rPr lang="de-AT" dirty="0" smtClean="0"/>
              <a:t>:</a:t>
            </a:r>
            <a:br>
              <a:rPr lang="de-AT" dirty="0" smtClean="0"/>
            </a:br>
            <a:r>
              <a:rPr lang="de-AT" dirty="0" smtClean="0"/>
              <a:t>- gruppenführend ab 80%: 6 Stunden</a:t>
            </a:r>
            <a:br>
              <a:rPr lang="de-AT" dirty="0" smtClean="0"/>
            </a:br>
            <a:r>
              <a:rPr lang="de-AT" dirty="0" smtClean="0"/>
              <a:t>- gruppenführend unter 80%: 5 Stunden</a:t>
            </a:r>
            <a:br>
              <a:rPr lang="de-AT" dirty="0" smtClean="0"/>
            </a:br>
            <a:r>
              <a:rPr lang="de-AT" dirty="0" smtClean="0"/>
              <a:t>- nicht gruppenführend ab 80%: 2 Stunden</a:t>
            </a:r>
            <a:br>
              <a:rPr lang="de-AT" dirty="0" smtClean="0"/>
            </a:br>
            <a:r>
              <a:rPr lang="de-AT" dirty="0" smtClean="0"/>
              <a:t>- nicht gruppenführend unter 80%: 1 Stunde</a:t>
            </a:r>
          </a:p>
          <a:p>
            <a:r>
              <a:rPr lang="de-AT" u="sng" dirty="0"/>
              <a:t>s</a:t>
            </a:r>
            <a:r>
              <a:rPr lang="de-AT" u="sng" dirty="0" smtClean="0"/>
              <a:t>onderpädagogische Fachkraft: 1 Stunde je Kind </a:t>
            </a:r>
            <a:r>
              <a:rPr lang="de-AT" dirty="0" smtClean="0"/>
              <a:t>mit inklusiver Entwicklungsbegleitung,  </a:t>
            </a:r>
            <a:r>
              <a:rPr lang="de-AT" dirty="0" err="1" smtClean="0"/>
              <a:t>max</a:t>
            </a:r>
            <a:r>
              <a:rPr lang="de-AT" dirty="0" smtClean="0"/>
              <a:t> 4 Stunden</a:t>
            </a:r>
          </a:p>
          <a:p>
            <a:pPr marL="0" indent="0">
              <a:buNone/>
            </a:pPr>
            <a:endParaRPr lang="de-AT" dirty="0"/>
          </a:p>
          <a:p>
            <a:pPr marL="0" indent="0">
              <a:buNone/>
            </a:pPr>
            <a:r>
              <a:rPr lang="de-AT" dirty="0"/>
              <a:t>D</a:t>
            </a:r>
            <a:r>
              <a:rPr lang="de-AT" dirty="0" smtClean="0"/>
              <a:t>ie Vorschriften sind Mindestvorschriften!</a:t>
            </a:r>
            <a:br>
              <a:rPr lang="de-AT" dirty="0" smtClean="0"/>
            </a:br>
            <a:endParaRPr lang="de-AT" dirty="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22</a:t>
            </a:fld>
            <a:endParaRPr lang="de-DE" dirty="0">
              <a:solidFill>
                <a:srgbClr val="000000"/>
              </a:solidFill>
            </a:endParaRPr>
          </a:p>
        </p:txBody>
      </p:sp>
    </p:spTree>
    <p:extLst>
      <p:ext uri="{BB962C8B-B14F-4D97-AF65-F5344CB8AC3E}">
        <p14:creationId xmlns:p14="http://schemas.microsoft.com/office/powerpoint/2010/main" val="22607193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32 gruppenarbeitsfreie Dienstzeit III</a:t>
            </a:r>
            <a:endParaRPr lang="de-AT" dirty="0"/>
          </a:p>
        </p:txBody>
      </p:sp>
      <p:sp>
        <p:nvSpPr>
          <p:cNvPr id="3" name="Textplatzhalter 2"/>
          <p:cNvSpPr>
            <a:spLocks noGrp="1"/>
          </p:cNvSpPr>
          <p:nvPr>
            <p:ph type="body" sz="quarter" idx="10"/>
          </p:nvPr>
        </p:nvSpPr>
        <p:spPr>
          <a:xfrm>
            <a:off x="431800" y="2635135"/>
            <a:ext cx="8424000" cy="4004178"/>
          </a:xfrm>
        </p:spPr>
        <p:txBody>
          <a:bodyPr/>
          <a:lstStyle/>
          <a:p>
            <a:r>
              <a:rPr lang="de-AT" u="sng" dirty="0" smtClean="0"/>
              <a:t>KGG (nur!) öffentlicher Rechtsträger (im Wesentlichen wie bisher)</a:t>
            </a:r>
            <a:r>
              <a:rPr lang="de-AT" dirty="0" smtClean="0"/>
              <a:t>:</a:t>
            </a:r>
            <a:br>
              <a:rPr lang="de-AT" dirty="0" smtClean="0"/>
            </a:br>
            <a:r>
              <a:rPr lang="de-AT" dirty="0" smtClean="0"/>
              <a:t>- bei unter 17 Plätzen gleiche </a:t>
            </a:r>
            <a:r>
              <a:rPr lang="de-AT" dirty="0" err="1" smtClean="0"/>
              <a:t>gaf</a:t>
            </a:r>
            <a:r>
              <a:rPr lang="de-AT" dirty="0" smtClean="0"/>
              <a:t> Dienstzeit wie ab 17 Plätzen</a:t>
            </a:r>
            <a:br>
              <a:rPr lang="de-AT" dirty="0" smtClean="0"/>
            </a:br>
            <a:r>
              <a:rPr lang="de-AT" dirty="0" smtClean="0"/>
              <a:t>- </a:t>
            </a:r>
            <a:r>
              <a:rPr lang="de-AT" dirty="0" err="1" smtClean="0"/>
              <a:t>sp</a:t>
            </a:r>
            <a:r>
              <a:rPr lang="de-AT" dirty="0" smtClean="0"/>
              <a:t> Fachkraft hat gleiche </a:t>
            </a:r>
            <a:r>
              <a:rPr lang="de-AT" dirty="0" err="1" smtClean="0"/>
              <a:t>gaf</a:t>
            </a:r>
            <a:r>
              <a:rPr lang="de-AT" dirty="0" smtClean="0"/>
              <a:t> Dienstzeit wie gruppenführende, bei unter 60% pro Kind 1 Stunde, jedenfalls aber 3 Stunden</a:t>
            </a:r>
          </a:p>
          <a:p>
            <a:pPr marL="0" indent="0">
              <a:buNone/>
            </a:pPr>
            <a:endParaRPr lang="de-AT" dirty="0" smtClean="0"/>
          </a:p>
          <a:p>
            <a:r>
              <a:rPr lang="de-AT" dirty="0" smtClean="0"/>
              <a:t>für die </a:t>
            </a:r>
            <a:r>
              <a:rPr lang="de-AT" u="sng" dirty="0" smtClean="0"/>
              <a:t>Leitung</a:t>
            </a:r>
            <a:r>
              <a:rPr lang="de-AT" dirty="0" smtClean="0"/>
              <a:t> einer institutionellen Einrichtung steht </a:t>
            </a:r>
            <a:r>
              <a:rPr lang="de-AT" u="sng" dirty="0" smtClean="0"/>
              <a:t>pro Gruppe 1,5 Stunden pro Woche</a:t>
            </a:r>
            <a:r>
              <a:rPr lang="de-AT" dirty="0" smtClean="0"/>
              <a:t> gruppenarbeitsfreie Dienstzeit zu</a:t>
            </a:r>
          </a:p>
          <a:p>
            <a:r>
              <a:rPr lang="de-AT" dirty="0" smtClean="0"/>
              <a:t>auch für die Gruppe, deren gruppenführende Fachkraft sie ist</a:t>
            </a:r>
          </a:p>
          <a:p>
            <a:r>
              <a:rPr lang="de-AT" u="sng" dirty="0"/>
              <a:t>a</a:t>
            </a:r>
            <a:r>
              <a:rPr lang="de-AT" u="sng" dirty="0" smtClean="0"/>
              <a:t>b 5 Gruppen: Freistellung </a:t>
            </a:r>
            <a:r>
              <a:rPr lang="de-AT" u="sng" dirty="0" err="1" smtClean="0"/>
              <a:t>iAv</a:t>
            </a:r>
            <a:r>
              <a:rPr lang="de-AT" u="sng" dirty="0" smtClean="0"/>
              <a:t> 50% eines VZÄ</a:t>
            </a:r>
          </a:p>
          <a:p>
            <a:r>
              <a:rPr lang="de-AT" u="sng" dirty="0"/>
              <a:t>a</a:t>
            </a:r>
            <a:r>
              <a:rPr lang="de-AT" u="sng" dirty="0" smtClean="0"/>
              <a:t>b 6 Gruppen: Freistellung </a:t>
            </a:r>
            <a:r>
              <a:rPr lang="de-AT" u="sng" dirty="0" err="1" smtClean="0"/>
              <a:t>iAv</a:t>
            </a:r>
            <a:r>
              <a:rPr lang="de-AT" u="sng" dirty="0" smtClean="0"/>
              <a:t> 100% eines VZÄ</a:t>
            </a:r>
          </a:p>
          <a:p>
            <a:r>
              <a:rPr lang="de-AT" dirty="0"/>
              <a:t>b</a:t>
            </a:r>
            <a:r>
              <a:rPr lang="de-AT" dirty="0" smtClean="0"/>
              <a:t>ei Verhinderung des pädagogischen Personals: Leitung hat in der </a:t>
            </a:r>
            <a:r>
              <a:rPr lang="de-AT" dirty="0" err="1" smtClean="0"/>
              <a:t>gaf</a:t>
            </a:r>
            <a:r>
              <a:rPr lang="de-AT" dirty="0" smtClean="0"/>
              <a:t> Dienstzeit </a:t>
            </a:r>
            <a:r>
              <a:rPr lang="de-AT" u="sng" dirty="0" smtClean="0"/>
              <a:t>ausnahmsweise</a:t>
            </a:r>
            <a:r>
              <a:rPr lang="de-AT" dirty="0" smtClean="0"/>
              <a:t> Gruppenarbeit zu verrichten</a:t>
            </a:r>
          </a:p>
          <a:p>
            <a:endParaRPr lang="de-AT" dirty="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23</a:t>
            </a:fld>
            <a:endParaRPr lang="de-DE" dirty="0">
              <a:solidFill>
                <a:srgbClr val="000000"/>
              </a:solidFill>
            </a:endParaRPr>
          </a:p>
        </p:txBody>
      </p:sp>
    </p:spTree>
    <p:extLst>
      <p:ext uri="{BB962C8B-B14F-4D97-AF65-F5344CB8AC3E}">
        <p14:creationId xmlns:p14="http://schemas.microsoft.com/office/powerpoint/2010/main" val="12748312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33 </a:t>
            </a:r>
            <a:r>
              <a:rPr lang="de-AT" dirty="0" err="1" smtClean="0"/>
              <a:t>iVm</a:t>
            </a:r>
            <a:r>
              <a:rPr lang="de-AT" dirty="0" smtClean="0"/>
              <a:t> § 57 Fort- und Weiterbildung</a:t>
            </a:r>
            <a:endParaRPr lang="de-AT" dirty="0"/>
          </a:p>
        </p:txBody>
      </p:sp>
      <p:sp>
        <p:nvSpPr>
          <p:cNvPr id="3" name="Textplatzhalter 2"/>
          <p:cNvSpPr>
            <a:spLocks noGrp="1"/>
          </p:cNvSpPr>
          <p:nvPr>
            <p:ph type="body" sz="quarter" idx="10"/>
          </p:nvPr>
        </p:nvSpPr>
        <p:spPr>
          <a:xfrm>
            <a:off x="431800" y="2851264"/>
            <a:ext cx="8424000" cy="3788047"/>
          </a:xfrm>
        </p:spPr>
        <p:txBody>
          <a:bodyPr/>
          <a:lstStyle/>
          <a:p>
            <a:r>
              <a:rPr lang="de-AT" u="sng" dirty="0" smtClean="0"/>
              <a:t>Verpflichtung</a:t>
            </a:r>
            <a:r>
              <a:rPr lang="de-AT" dirty="0" smtClean="0"/>
              <a:t> zur Fort- und Weiterbildung:</a:t>
            </a:r>
            <a:br>
              <a:rPr lang="de-AT" dirty="0" smtClean="0"/>
            </a:br>
            <a:r>
              <a:rPr lang="de-AT" dirty="0" smtClean="0"/>
              <a:t>- Ausmaß von </a:t>
            </a:r>
            <a:r>
              <a:rPr lang="de-AT" u="sng" dirty="0" smtClean="0"/>
              <a:t>16 Stunden</a:t>
            </a:r>
            <a:r>
              <a:rPr lang="de-AT" dirty="0" smtClean="0"/>
              <a:t> pro Jahr</a:t>
            </a:r>
            <a:br>
              <a:rPr lang="de-AT" dirty="0" smtClean="0"/>
            </a:br>
            <a:r>
              <a:rPr lang="de-AT" dirty="0" smtClean="0"/>
              <a:t>- während der Dienstzeit </a:t>
            </a:r>
            <a:r>
              <a:rPr lang="de-AT" u="sng" dirty="0" smtClean="0"/>
              <a:t>Dienstfreistellung</a:t>
            </a:r>
          </a:p>
          <a:p>
            <a:r>
              <a:rPr lang="de-AT" u="sng" dirty="0" smtClean="0"/>
              <a:t>empfohlene</a:t>
            </a:r>
            <a:r>
              <a:rPr lang="de-AT" dirty="0" smtClean="0"/>
              <a:t> Fort- und Weiterbildung:</a:t>
            </a:r>
            <a:br>
              <a:rPr lang="de-AT" dirty="0" smtClean="0"/>
            </a:br>
            <a:r>
              <a:rPr lang="de-AT" dirty="0" smtClean="0"/>
              <a:t>- Ausmaß von zusätzlichen </a:t>
            </a:r>
            <a:r>
              <a:rPr lang="de-AT" u="sng" dirty="0" smtClean="0"/>
              <a:t>8 Stunden</a:t>
            </a:r>
            <a:r>
              <a:rPr lang="de-AT" dirty="0" smtClean="0"/>
              <a:t> pro Jahr</a:t>
            </a:r>
            <a:br>
              <a:rPr lang="de-AT" dirty="0" smtClean="0"/>
            </a:br>
            <a:r>
              <a:rPr lang="de-AT" dirty="0" smtClean="0"/>
              <a:t>- Dienstfreistellung nur im KG</a:t>
            </a:r>
          </a:p>
          <a:p>
            <a:r>
              <a:rPr lang="de-AT" u="sng" dirty="0" smtClean="0"/>
              <a:t>Teamschulungen: 8 Stunden als Dienstzeit</a:t>
            </a:r>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24</a:t>
            </a:fld>
            <a:endParaRPr lang="de-DE" dirty="0">
              <a:solidFill>
                <a:srgbClr val="000000"/>
              </a:solidFill>
            </a:endParaRPr>
          </a:p>
        </p:txBody>
      </p:sp>
    </p:spTree>
    <p:extLst>
      <p:ext uri="{BB962C8B-B14F-4D97-AF65-F5344CB8AC3E}">
        <p14:creationId xmlns:p14="http://schemas.microsoft.com/office/powerpoint/2010/main" val="33267124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35 Hospitieren, Praktizieren</a:t>
            </a:r>
            <a:endParaRPr lang="de-AT" dirty="0"/>
          </a:p>
        </p:txBody>
      </p:sp>
      <p:sp>
        <p:nvSpPr>
          <p:cNvPr id="3" name="Textplatzhalter 2"/>
          <p:cNvSpPr>
            <a:spLocks noGrp="1"/>
          </p:cNvSpPr>
          <p:nvPr>
            <p:ph type="body" sz="quarter" idx="10"/>
          </p:nvPr>
        </p:nvSpPr>
        <p:spPr>
          <a:xfrm>
            <a:off x="431800" y="3341716"/>
            <a:ext cx="8424000" cy="3297596"/>
          </a:xfrm>
        </p:spPr>
        <p:txBody>
          <a:bodyPr/>
          <a:lstStyle/>
          <a:p>
            <a:r>
              <a:rPr lang="de-AT" u="sng" dirty="0" smtClean="0"/>
              <a:t>Verpflichtung der Rechtsträger</a:t>
            </a:r>
            <a:r>
              <a:rPr lang="de-AT" dirty="0" smtClean="0"/>
              <a:t>, Schüler(innen) der BAFEP das Hospitieren und Praktizieren zu gestatten</a:t>
            </a:r>
          </a:p>
          <a:p>
            <a:r>
              <a:rPr lang="de-AT" dirty="0" smtClean="0"/>
              <a:t>gilt </a:t>
            </a:r>
            <a:r>
              <a:rPr lang="de-AT" u="sng" dirty="0" smtClean="0"/>
              <a:t>für alle Organisationsformen </a:t>
            </a:r>
            <a:r>
              <a:rPr lang="de-AT" dirty="0" smtClean="0"/>
              <a:t>(nicht nur KGG und Horte)</a:t>
            </a:r>
          </a:p>
          <a:p>
            <a:r>
              <a:rPr lang="de-AT" dirty="0" smtClean="0"/>
              <a:t>hat in Abstimmung mit der Leitung zu erfolgen</a:t>
            </a:r>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25</a:t>
            </a:fld>
            <a:endParaRPr lang="de-DE" dirty="0">
              <a:solidFill>
                <a:srgbClr val="000000"/>
              </a:solidFill>
            </a:endParaRPr>
          </a:p>
        </p:txBody>
      </p:sp>
    </p:spTree>
    <p:extLst>
      <p:ext uri="{BB962C8B-B14F-4D97-AF65-F5344CB8AC3E}">
        <p14:creationId xmlns:p14="http://schemas.microsoft.com/office/powerpoint/2010/main" val="30686399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45 Kostenbeiträge </a:t>
            </a:r>
            <a:br>
              <a:rPr lang="de-AT" dirty="0" smtClean="0"/>
            </a:br>
            <a:endParaRPr lang="de-AT" dirty="0"/>
          </a:p>
        </p:txBody>
      </p:sp>
      <p:sp>
        <p:nvSpPr>
          <p:cNvPr id="3" name="Textplatzhalter 2"/>
          <p:cNvSpPr>
            <a:spLocks noGrp="1"/>
          </p:cNvSpPr>
          <p:nvPr>
            <p:ph type="body" sz="quarter" idx="10"/>
          </p:nvPr>
        </p:nvSpPr>
        <p:spPr>
          <a:xfrm>
            <a:off x="431800" y="2676698"/>
            <a:ext cx="8424000" cy="3962614"/>
          </a:xfrm>
        </p:spPr>
        <p:txBody>
          <a:bodyPr/>
          <a:lstStyle/>
          <a:p>
            <a:r>
              <a:rPr lang="de-AT" dirty="0" smtClean="0"/>
              <a:t>monatlicher </a:t>
            </a:r>
            <a:r>
              <a:rPr lang="de-AT" u="sng" dirty="0" smtClean="0"/>
              <a:t>Mindestbeitrag</a:t>
            </a:r>
            <a:r>
              <a:rPr lang="de-AT" dirty="0" smtClean="0"/>
              <a:t>:</a:t>
            </a:r>
            <a:br>
              <a:rPr lang="de-AT" dirty="0" smtClean="0"/>
            </a:br>
            <a:r>
              <a:rPr lang="de-AT" dirty="0" smtClean="0"/>
              <a:t>- für Kinder unter 3 Jahren: € 90.-</a:t>
            </a:r>
            <a:br>
              <a:rPr lang="de-AT" dirty="0" smtClean="0"/>
            </a:br>
            <a:r>
              <a:rPr lang="de-AT" dirty="0" smtClean="0"/>
              <a:t>- für Kinder über 3 </a:t>
            </a:r>
            <a:r>
              <a:rPr lang="de-AT" dirty="0"/>
              <a:t>J</a:t>
            </a:r>
            <a:r>
              <a:rPr lang="de-AT" dirty="0" smtClean="0"/>
              <a:t>ahren: € 40.-</a:t>
            </a:r>
            <a:br>
              <a:rPr lang="de-AT" dirty="0" smtClean="0"/>
            </a:br>
            <a:r>
              <a:rPr lang="de-AT" dirty="0" smtClean="0"/>
              <a:t>- Unterschreitung ist in Härtefällen in beiden Fällen zulässig</a:t>
            </a:r>
          </a:p>
          <a:p>
            <a:r>
              <a:rPr lang="de-AT" dirty="0"/>
              <a:t>m</a:t>
            </a:r>
            <a:r>
              <a:rPr lang="de-AT" dirty="0" smtClean="0"/>
              <a:t>onatlicher </a:t>
            </a:r>
            <a:r>
              <a:rPr lang="de-AT" u="sng" dirty="0" smtClean="0"/>
              <a:t>Höchstbeitrag</a:t>
            </a:r>
            <a:r>
              <a:rPr lang="de-AT" dirty="0" smtClean="0"/>
              <a:t>:€ 415.-</a:t>
            </a:r>
          </a:p>
          <a:p>
            <a:r>
              <a:rPr lang="de-AT" dirty="0"/>
              <a:t>d</a:t>
            </a:r>
            <a:r>
              <a:rPr lang="de-AT" dirty="0" smtClean="0"/>
              <a:t>ie Senkung der Beträge wird durch Familienzuschuss (§ 46) an den Rechtsträger ausgeglichen:</a:t>
            </a:r>
            <a:br>
              <a:rPr lang="de-AT" dirty="0" smtClean="0"/>
            </a:br>
            <a:r>
              <a:rPr lang="de-AT" dirty="0" smtClean="0"/>
              <a:t>- € 25.- pro Kind und Monat ab 31 Wochenstunden Betreuung</a:t>
            </a:r>
            <a:br>
              <a:rPr lang="de-AT" dirty="0" smtClean="0"/>
            </a:br>
            <a:r>
              <a:rPr lang="de-AT" dirty="0" smtClean="0"/>
              <a:t>- € 12,50 pro Kind und Monat bis 30 Wochenstunden Betreuung</a:t>
            </a:r>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26</a:t>
            </a:fld>
            <a:endParaRPr lang="de-DE" dirty="0">
              <a:solidFill>
                <a:srgbClr val="000000"/>
              </a:solidFill>
            </a:endParaRPr>
          </a:p>
        </p:txBody>
      </p:sp>
    </p:spTree>
    <p:extLst>
      <p:ext uri="{BB962C8B-B14F-4D97-AF65-F5344CB8AC3E}">
        <p14:creationId xmlns:p14="http://schemas.microsoft.com/office/powerpoint/2010/main" val="2359376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2000" y="1509054"/>
            <a:ext cx="8424000" cy="972000"/>
          </a:xfrm>
        </p:spPr>
        <p:txBody>
          <a:bodyPr/>
          <a:lstStyle/>
          <a:p>
            <a:r>
              <a:rPr lang="de-AT" dirty="0" smtClean="0"/>
              <a:t>§§ 49, 53 Fördermittel</a:t>
            </a:r>
            <a:endParaRPr lang="de-AT" dirty="0"/>
          </a:p>
        </p:txBody>
      </p:sp>
      <p:sp>
        <p:nvSpPr>
          <p:cNvPr id="3" name="Textplatzhalter 2"/>
          <p:cNvSpPr>
            <a:spLocks noGrp="1"/>
          </p:cNvSpPr>
          <p:nvPr>
            <p:ph type="body" sz="quarter" idx="10"/>
          </p:nvPr>
        </p:nvSpPr>
        <p:spPr>
          <a:xfrm>
            <a:off x="207819" y="1995054"/>
            <a:ext cx="8744988" cy="4380808"/>
          </a:xfrm>
        </p:spPr>
        <p:txBody>
          <a:bodyPr/>
          <a:lstStyle/>
          <a:p>
            <a:pPr marL="0" indent="0">
              <a:buNone/>
            </a:pPr>
            <a:r>
              <a:rPr lang="de-AT" dirty="0" smtClean="0"/>
              <a:t>Fördersystem ist grundsätzlich unverändert, außer:</a:t>
            </a:r>
            <a:br>
              <a:rPr lang="de-AT" dirty="0" smtClean="0"/>
            </a:br>
            <a:r>
              <a:rPr lang="de-AT" u="sng" dirty="0" smtClean="0"/>
              <a:t>Abgeltung zusätzlicher Kosten ab dem KB-Jahr 19/20 </a:t>
            </a:r>
          </a:p>
          <a:p>
            <a:r>
              <a:rPr lang="de-AT" u="sng" dirty="0" smtClean="0"/>
              <a:t>Für KKG, AEG und SchKG (§ 49 Abs 4 Z § iVm § 50 Abs 1)</a:t>
            </a:r>
            <a:br>
              <a:rPr lang="de-AT" u="sng" dirty="0" smtClean="0"/>
            </a:br>
            <a:r>
              <a:rPr lang="de-AT" dirty="0" smtClean="0"/>
              <a:t>€ 6.567.- (9-12/2019),  6.714,80,- (1-8/2020) pro Jahr pro Gruppe, aufgeteilt in:</a:t>
            </a:r>
            <a:br>
              <a:rPr lang="de-AT" dirty="0" smtClean="0"/>
            </a:br>
            <a:r>
              <a:rPr lang="de-AT" sz="1800" dirty="0" smtClean="0"/>
              <a:t>€ </a:t>
            </a:r>
            <a:r>
              <a:rPr lang="de-AT" sz="1800" dirty="0"/>
              <a:t>3.940</a:t>
            </a:r>
            <a:r>
              <a:rPr lang="de-AT" sz="1800" dirty="0" smtClean="0"/>
              <a:t>,- </a:t>
            </a:r>
            <a:r>
              <a:rPr lang="de-AT" sz="1800" dirty="0"/>
              <a:t>(</a:t>
            </a:r>
            <a:r>
              <a:rPr lang="de-AT" sz="1800" dirty="0" smtClean="0"/>
              <a:t>9-12/2019), 4.028,88 </a:t>
            </a:r>
            <a:r>
              <a:rPr lang="de-AT" sz="1800" dirty="0"/>
              <a:t>(1-8/2020) vom </a:t>
            </a:r>
            <a:r>
              <a:rPr lang="de-AT" sz="1800" dirty="0" smtClean="0"/>
              <a:t>Land</a:t>
            </a:r>
            <a:br>
              <a:rPr lang="de-AT" sz="1800" dirty="0" smtClean="0"/>
            </a:br>
            <a:r>
              <a:rPr lang="de-AT" sz="1800" dirty="0" smtClean="0"/>
              <a:t>€ 2.626</a:t>
            </a:r>
            <a:r>
              <a:rPr lang="de-AT" sz="1800" dirty="0"/>
              <a:t>,- (9-12/2019), </a:t>
            </a:r>
            <a:r>
              <a:rPr lang="de-AT" sz="1800" dirty="0" smtClean="0"/>
              <a:t>2.685,92 (1-8/2020</a:t>
            </a:r>
            <a:r>
              <a:rPr lang="de-AT" sz="1800" dirty="0"/>
              <a:t>) von </a:t>
            </a:r>
            <a:r>
              <a:rPr lang="de-AT" sz="1800" dirty="0" smtClean="0"/>
              <a:t>der Gemeinde für private Rechtsträger)</a:t>
            </a:r>
            <a:br>
              <a:rPr lang="de-AT" sz="1800" dirty="0" smtClean="0"/>
            </a:br>
            <a:endParaRPr lang="de-AT" sz="1800" dirty="0" smtClean="0"/>
          </a:p>
          <a:p>
            <a:r>
              <a:rPr lang="de-AT" u="sng" dirty="0" smtClean="0"/>
              <a:t>Für KGG und HG (§ 53 Abs 4 iVm § 54 Abs 1 Z 2)</a:t>
            </a:r>
            <a:br>
              <a:rPr lang="de-AT" u="sng" dirty="0" smtClean="0"/>
            </a:br>
            <a:r>
              <a:rPr lang="de-AT" sz="1800" dirty="0" smtClean="0"/>
              <a:t>€ 974</a:t>
            </a:r>
            <a:r>
              <a:rPr lang="de-AT" sz="1800" dirty="0"/>
              <a:t>.- (9-12/2019</a:t>
            </a:r>
            <a:r>
              <a:rPr lang="de-AT" sz="1800" dirty="0" smtClean="0"/>
              <a:t>) </a:t>
            </a:r>
            <a:r>
              <a:rPr lang="de-AT" sz="1800" dirty="0"/>
              <a:t>vom </a:t>
            </a:r>
            <a:r>
              <a:rPr lang="de-AT" sz="1800" dirty="0" smtClean="0"/>
              <a:t>Land, € 649,33 </a:t>
            </a:r>
            <a:r>
              <a:rPr lang="de-DE" sz="1800" dirty="0" smtClean="0"/>
              <a:t>von </a:t>
            </a:r>
            <a:r>
              <a:rPr lang="de-DE" sz="1800" dirty="0"/>
              <a:t>der Gemeinde für private </a:t>
            </a:r>
            <a:r>
              <a:rPr lang="de-DE" sz="1800" dirty="0" smtClean="0"/>
              <a:t>Rechtsträger</a:t>
            </a:r>
          </a:p>
          <a:p>
            <a:pPr marL="0" indent="0">
              <a:buNone/>
            </a:pPr>
            <a:r>
              <a:rPr lang="de-DE" sz="1800" dirty="0"/>
              <a:t> </a:t>
            </a:r>
            <a:r>
              <a:rPr lang="de-DE" sz="1800" dirty="0" smtClean="0"/>
              <a:t>  995,90 (1-8/2020) vom Land, € 663,90 </a:t>
            </a:r>
            <a:r>
              <a:rPr lang="de-DE" sz="1800" dirty="0"/>
              <a:t>von der Gemeinde für </a:t>
            </a:r>
            <a:r>
              <a:rPr lang="de-DE" sz="1800" dirty="0" smtClean="0"/>
              <a:t>private</a:t>
            </a:r>
          </a:p>
          <a:p>
            <a:pPr marL="0" indent="0">
              <a:buNone/>
            </a:pPr>
            <a:r>
              <a:rPr lang="de-DE" sz="1800" dirty="0" smtClean="0"/>
              <a:t>   Rechtsträger</a:t>
            </a:r>
            <a:endParaRPr lang="de-DE" sz="1800" dirty="0"/>
          </a:p>
          <a:p>
            <a:pPr marL="0" indent="0">
              <a:buNone/>
            </a:pPr>
            <a:r>
              <a:rPr lang="de-DE" sz="1800" dirty="0" smtClean="0"/>
              <a:t> </a:t>
            </a:r>
            <a:endParaRPr lang="de-AT" sz="1800" dirty="0" smtClean="0"/>
          </a:p>
          <a:p>
            <a:pPr marL="0" indent="0">
              <a:buNone/>
            </a:pPr>
            <a:endParaRPr lang="de-AT" dirty="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27</a:t>
            </a:fld>
            <a:endParaRPr lang="de-DE" dirty="0">
              <a:solidFill>
                <a:srgbClr val="000000"/>
              </a:solidFill>
            </a:endParaRPr>
          </a:p>
        </p:txBody>
      </p:sp>
    </p:spTree>
    <p:extLst>
      <p:ext uri="{BB962C8B-B14F-4D97-AF65-F5344CB8AC3E}">
        <p14:creationId xmlns:p14="http://schemas.microsoft.com/office/powerpoint/2010/main" val="37667508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56, 57: Ausschluss/Minderung </a:t>
            </a:r>
            <a:endParaRPr lang="de-AT" dirty="0"/>
          </a:p>
        </p:txBody>
      </p:sp>
      <p:sp>
        <p:nvSpPr>
          <p:cNvPr id="3" name="Textplatzhalter 2"/>
          <p:cNvSpPr>
            <a:spLocks noGrp="1"/>
          </p:cNvSpPr>
          <p:nvPr>
            <p:ph type="body" sz="quarter" idx="10"/>
          </p:nvPr>
        </p:nvSpPr>
        <p:spPr>
          <a:xfrm>
            <a:off x="431800" y="2576944"/>
            <a:ext cx="8424000" cy="4062367"/>
          </a:xfrm>
        </p:spPr>
        <p:txBody>
          <a:bodyPr/>
          <a:lstStyle/>
          <a:p>
            <a:r>
              <a:rPr lang="de-AT" u="sng" dirty="0" smtClean="0"/>
              <a:t>Ausschluss der gesamten Förderung</a:t>
            </a:r>
            <a:r>
              <a:rPr lang="de-AT" dirty="0" smtClean="0"/>
              <a:t>, wenn:</a:t>
            </a:r>
            <a:br>
              <a:rPr lang="de-AT" dirty="0" smtClean="0"/>
            </a:br>
            <a:r>
              <a:rPr lang="de-AT" dirty="0" smtClean="0"/>
              <a:t>- Aufwendungen den normalen Rahmen übersteigen</a:t>
            </a:r>
            <a:br>
              <a:rPr lang="de-AT" dirty="0" smtClean="0"/>
            </a:br>
            <a:r>
              <a:rPr lang="de-AT" dirty="0" smtClean="0"/>
              <a:t>- Elternbeiträge nicht eingehoben werden</a:t>
            </a:r>
            <a:br>
              <a:rPr lang="de-AT" dirty="0" smtClean="0"/>
            </a:br>
            <a:r>
              <a:rPr lang="de-AT" dirty="0" smtClean="0"/>
              <a:t>- </a:t>
            </a:r>
            <a:r>
              <a:rPr lang="de-AT" u="sng" dirty="0" smtClean="0"/>
              <a:t>RT entgegen Aufforderung </a:t>
            </a:r>
            <a:r>
              <a:rPr lang="de-AT" dirty="0" smtClean="0"/>
              <a:t>durch Aufsichtsbehörde auch in der 	Nachfrist </a:t>
            </a:r>
            <a:r>
              <a:rPr lang="de-AT" u="sng" dirty="0" smtClean="0"/>
              <a:t>nicht gesetzes-/verordnungskonformen Zustand herstellt</a:t>
            </a:r>
            <a:r>
              <a:rPr lang="de-AT" dirty="0" smtClean="0"/>
              <a:t/>
            </a:r>
            <a:br>
              <a:rPr lang="de-AT" dirty="0" smtClean="0"/>
            </a:br>
            <a:r>
              <a:rPr lang="de-AT" dirty="0" smtClean="0"/>
              <a:t>- </a:t>
            </a:r>
            <a:r>
              <a:rPr lang="de-AT" u="sng" dirty="0" smtClean="0"/>
              <a:t>privater RT nicht wie </a:t>
            </a:r>
            <a:r>
              <a:rPr lang="de-AT" u="sng" dirty="0" err="1" smtClean="0"/>
              <a:t>öffentl</a:t>
            </a:r>
            <a:r>
              <a:rPr lang="de-AT" u="sng" dirty="0" smtClean="0"/>
              <a:t>. RT </a:t>
            </a:r>
            <a:r>
              <a:rPr lang="de-AT" dirty="0" smtClean="0"/>
              <a:t>Vorbereitungszeit, Leitungszeit, 	Zeit für Team-Schulungen gewährt oder nicht in gleicher Weise 	Fort- und Weiterbildung sicherstellt</a:t>
            </a:r>
          </a:p>
          <a:p>
            <a:r>
              <a:rPr lang="de-AT" u="sng" dirty="0" smtClean="0"/>
              <a:t>Minderung der Förderung</a:t>
            </a:r>
            <a:r>
              <a:rPr lang="de-AT" dirty="0"/>
              <a:t/>
            </a:r>
            <a:br>
              <a:rPr lang="de-AT" dirty="0"/>
            </a:br>
            <a:r>
              <a:rPr lang="de-AT" dirty="0" smtClean="0"/>
              <a:t>bei falschen Angaben  des Rechtsträgers, insbesondere betreffend Kinderzahl und Betreuungsdauer:</a:t>
            </a:r>
            <a:r>
              <a:rPr lang="de-AT" dirty="0"/>
              <a:t/>
            </a:r>
            <a:br>
              <a:rPr lang="de-AT" dirty="0"/>
            </a:br>
            <a:r>
              <a:rPr lang="de-AT" dirty="0" smtClean="0"/>
              <a:t>- zu viel bezahlte Förderung ist </a:t>
            </a:r>
            <a:r>
              <a:rPr lang="de-AT" dirty="0" err="1" smtClean="0"/>
              <a:t>rückzuerstatten</a:t>
            </a:r>
            <a:r>
              <a:rPr lang="de-AT" dirty="0" smtClean="0"/>
              <a:t/>
            </a:r>
            <a:br>
              <a:rPr lang="de-AT" dirty="0" smtClean="0"/>
            </a:br>
            <a:r>
              <a:rPr lang="de-AT" dirty="0" smtClean="0"/>
              <a:t>- </a:t>
            </a:r>
            <a:r>
              <a:rPr lang="de-AT" dirty="0" err="1" smtClean="0"/>
              <a:t>LReg</a:t>
            </a:r>
            <a:r>
              <a:rPr lang="de-AT" dirty="0" smtClean="0"/>
              <a:t> kann Anspruch auf Förderung für das KBJ mindern</a:t>
            </a:r>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28</a:t>
            </a:fld>
            <a:endParaRPr lang="de-DE" dirty="0">
              <a:solidFill>
                <a:srgbClr val="000000"/>
              </a:solidFill>
            </a:endParaRPr>
          </a:p>
        </p:txBody>
      </p:sp>
    </p:spTree>
    <p:extLst>
      <p:ext uri="{BB962C8B-B14F-4D97-AF65-F5344CB8AC3E}">
        <p14:creationId xmlns:p14="http://schemas.microsoft.com/office/powerpoint/2010/main" val="9722596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58,59 Aufsicht</a:t>
            </a:r>
            <a:endParaRPr lang="de-AT" dirty="0"/>
          </a:p>
        </p:txBody>
      </p:sp>
      <p:sp>
        <p:nvSpPr>
          <p:cNvPr id="3" name="Textplatzhalter 2"/>
          <p:cNvSpPr>
            <a:spLocks noGrp="1"/>
          </p:cNvSpPr>
          <p:nvPr>
            <p:ph type="body" sz="quarter" idx="10"/>
          </p:nvPr>
        </p:nvSpPr>
        <p:spPr>
          <a:xfrm>
            <a:off x="431800" y="2410691"/>
            <a:ext cx="8424000" cy="4228621"/>
          </a:xfrm>
        </p:spPr>
        <p:txBody>
          <a:bodyPr/>
          <a:lstStyle/>
          <a:p>
            <a:r>
              <a:rPr lang="de-AT" dirty="0" err="1" smtClean="0"/>
              <a:t>LReg</a:t>
            </a:r>
            <a:r>
              <a:rPr lang="de-AT" dirty="0" smtClean="0"/>
              <a:t> hat rechtliche und pädagogische Aufsicht </a:t>
            </a:r>
            <a:endParaRPr lang="de-AT" dirty="0"/>
          </a:p>
          <a:p>
            <a:r>
              <a:rPr lang="de-AT" dirty="0"/>
              <a:t>p</a:t>
            </a:r>
            <a:r>
              <a:rPr lang="de-AT" dirty="0" smtClean="0"/>
              <a:t>ädagogische Aufsicht (durch Inspektorinnen):</a:t>
            </a:r>
            <a:br>
              <a:rPr lang="de-AT" dirty="0" smtClean="0"/>
            </a:br>
            <a:r>
              <a:rPr lang="de-AT" dirty="0" smtClean="0"/>
              <a:t>- </a:t>
            </a:r>
            <a:r>
              <a:rPr lang="de-AT" u="sng" dirty="0" smtClean="0"/>
              <a:t>Einsatz</a:t>
            </a:r>
            <a:r>
              <a:rPr lang="de-AT" dirty="0" smtClean="0"/>
              <a:t> des pädagogischen Personals</a:t>
            </a:r>
            <a:br>
              <a:rPr lang="de-AT" dirty="0" smtClean="0"/>
            </a:br>
            <a:r>
              <a:rPr lang="de-AT" dirty="0" smtClean="0"/>
              <a:t>- </a:t>
            </a:r>
            <a:r>
              <a:rPr lang="de-AT" u="sng" dirty="0" smtClean="0"/>
              <a:t>Tätigkeit in pädagogisch-didaktischer u. methodischer Hinsicht</a:t>
            </a:r>
            <a:r>
              <a:rPr lang="de-AT" dirty="0" smtClean="0"/>
              <a:t/>
            </a:r>
            <a:br>
              <a:rPr lang="de-AT" dirty="0" smtClean="0"/>
            </a:br>
            <a:r>
              <a:rPr lang="de-AT" dirty="0" smtClean="0"/>
              <a:t>- </a:t>
            </a:r>
            <a:r>
              <a:rPr lang="de-AT" u="sng" dirty="0" smtClean="0"/>
              <a:t>Fortbildung</a:t>
            </a:r>
            <a:r>
              <a:rPr lang="de-AT" dirty="0" smtClean="0"/>
              <a:t/>
            </a:r>
            <a:br>
              <a:rPr lang="de-AT" dirty="0" smtClean="0"/>
            </a:br>
            <a:r>
              <a:rPr lang="de-AT" dirty="0" smtClean="0"/>
              <a:t>- </a:t>
            </a:r>
            <a:r>
              <a:rPr lang="de-AT" u="sng" dirty="0" smtClean="0"/>
              <a:t>Raumkonzept, Ausstattung und Einrichtung</a:t>
            </a:r>
          </a:p>
          <a:p>
            <a:r>
              <a:rPr lang="de-AT" dirty="0" smtClean="0"/>
              <a:t>Inspektorinnen haben das Recht:</a:t>
            </a:r>
            <a:br>
              <a:rPr lang="de-AT" dirty="0" smtClean="0"/>
            </a:br>
            <a:r>
              <a:rPr lang="de-AT" dirty="0" smtClean="0"/>
              <a:t>- Einrichtungen </a:t>
            </a:r>
            <a:r>
              <a:rPr lang="de-AT" u="sng" dirty="0" smtClean="0"/>
              <a:t>zu betreten</a:t>
            </a:r>
            <a:r>
              <a:rPr lang="de-AT" dirty="0" smtClean="0"/>
              <a:t> und </a:t>
            </a:r>
            <a:r>
              <a:rPr lang="de-AT" u="sng" dirty="0" smtClean="0"/>
              <a:t>Auskünfte</a:t>
            </a:r>
            <a:r>
              <a:rPr lang="de-AT" dirty="0" smtClean="0"/>
              <a:t> zu verlangen</a:t>
            </a:r>
            <a:br>
              <a:rPr lang="de-AT" dirty="0" smtClean="0"/>
            </a:br>
            <a:r>
              <a:rPr lang="de-AT" dirty="0" smtClean="0"/>
              <a:t>- in </a:t>
            </a:r>
            <a:r>
              <a:rPr lang="de-AT" u="sng" dirty="0" smtClean="0"/>
              <a:t>Unterlagen Einsicht </a:t>
            </a:r>
            <a:r>
              <a:rPr lang="de-AT" dirty="0" smtClean="0"/>
              <a:t>zu nehmen</a:t>
            </a:r>
            <a:br>
              <a:rPr lang="de-AT" dirty="0" smtClean="0"/>
            </a:br>
            <a:r>
              <a:rPr lang="de-AT" dirty="0" smtClean="0"/>
              <a:t>- </a:t>
            </a:r>
            <a:r>
              <a:rPr lang="de-AT" u="sng" dirty="0" smtClean="0"/>
              <a:t>Datenbanken</a:t>
            </a:r>
            <a:r>
              <a:rPr lang="de-AT" dirty="0" smtClean="0"/>
              <a:t> und Speichermedien zu öffnen</a:t>
            </a:r>
            <a:br>
              <a:rPr lang="de-AT" dirty="0" smtClean="0"/>
            </a:br>
            <a:r>
              <a:rPr lang="de-AT" dirty="0" smtClean="0"/>
              <a:t>- </a:t>
            </a:r>
            <a:r>
              <a:rPr lang="de-AT" u="sng" dirty="0"/>
              <a:t>Kopien anzufertigen</a:t>
            </a:r>
            <a:endParaRPr lang="de-AT" dirty="0" smtClean="0"/>
          </a:p>
          <a:p>
            <a:r>
              <a:rPr lang="de-AT" dirty="0" smtClean="0"/>
              <a:t>im Falle von Mängeln wird </a:t>
            </a:r>
            <a:r>
              <a:rPr lang="de-AT" u="sng" dirty="0" smtClean="0"/>
              <a:t>Niederschrift</a:t>
            </a:r>
            <a:r>
              <a:rPr lang="de-AT" dirty="0" smtClean="0"/>
              <a:t> angefertigt</a:t>
            </a:r>
          </a:p>
          <a:p>
            <a:pPr marL="0" indent="0">
              <a:buNone/>
            </a:pPr>
            <a:endParaRPr lang="de-AT" dirty="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29</a:t>
            </a:fld>
            <a:endParaRPr lang="de-DE" dirty="0">
              <a:solidFill>
                <a:srgbClr val="000000"/>
              </a:solidFill>
            </a:endParaRPr>
          </a:p>
        </p:txBody>
      </p:sp>
    </p:spTree>
    <p:extLst>
      <p:ext uri="{BB962C8B-B14F-4D97-AF65-F5344CB8AC3E}">
        <p14:creationId xmlns:p14="http://schemas.microsoft.com/office/powerpoint/2010/main" val="2745025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Warum ein neues Gesetz?</a:t>
            </a:r>
            <a:endParaRPr lang="de-AT" dirty="0"/>
          </a:p>
        </p:txBody>
      </p:sp>
      <p:sp>
        <p:nvSpPr>
          <p:cNvPr id="3" name="Textplatzhalter 2"/>
          <p:cNvSpPr>
            <a:spLocks noGrp="1"/>
          </p:cNvSpPr>
          <p:nvPr>
            <p:ph type="body" sz="quarter" idx="10"/>
          </p:nvPr>
        </p:nvSpPr>
        <p:spPr/>
        <p:txBody>
          <a:bodyPr/>
          <a:lstStyle/>
          <a:p>
            <a:r>
              <a:rPr lang="de-AT" u="sng" dirty="0" smtClean="0"/>
              <a:t>Weiterentwicklung</a:t>
            </a:r>
            <a:r>
              <a:rPr lang="de-AT" dirty="0" smtClean="0"/>
              <a:t> der Kinderbildung und -betreuung </a:t>
            </a:r>
            <a:br>
              <a:rPr lang="de-AT" dirty="0" smtClean="0"/>
            </a:br>
            <a:r>
              <a:rPr lang="de-AT" dirty="0" smtClean="0"/>
              <a:t>(</a:t>
            </a:r>
            <a:r>
              <a:rPr lang="de-AT" dirty="0" err="1" smtClean="0"/>
              <a:t>tw</a:t>
            </a:r>
            <a:r>
              <a:rPr lang="de-AT" dirty="0" smtClean="0"/>
              <a:t> „Nachziehen“ des Gesetzes – Anpassung an Praxis</a:t>
            </a:r>
            <a:br>
              <a:rPr lang="de-AT" dirty="0" smtClean="0"/>
            </a:br>
            <a:r>
              <a:rPr lang="de-AT" dirty="0" err="1" smtClean="0"/>
              <a:t>zB</a:t>
            </a:r>
            <a:r>
              <a:rPr lang="de-AT" dirty="0" smtClean="0"/>
              <a:t> Bildungsauftrag, BADOK)</a:t>
            </a:r>
          </a:p>
          <a:p>
            <a:r>
              <a:rPr lang="de-AT" u="sng" dirty="0" smtClean="0"/>
              <a:t>Harmonisierung der Rahmenbedingungen </a:t>
            </a:r>
            <a:r>
              <a:rPr lang="de-AT" dirty="0" smtClean="0"/>
              <a:t>in den Betreuungsformen</a:t>
            </a:r>
            <a:br>
              <a:rPr lang="de-AT" dirty="0" smtClean="0"/>
            </a:br>
            <a:r>
              <a:rPr lang="de-AT" dirty="0" smtClean="0"/>
              <a:t>(</a:t>
            </a:r>
            <a:r>
              <a:rPr lang="de-AT" dirty="0" err="1" smtClean="0"/>
              <a:t>zB</a:t>
            </a:r>
            <a:r>
              <a:rPr lang="de-AT" dirty="0" smtClean="0"/>
              <a:t> Betriebsanzeige, Betriebskonzept, Aufgaben, gruppenarbeitsfreie Dienstzeit, Fort- und Weiterbildung, </a:t>
            </a:r>
            <a:r>
              <a:rPr lang="de-AT" dirty="0" err="1" smtClean="0"/>
              <a:t>Teambuilding</a:t>
            </a:r>
            <a:r>
              <a:rPr lang="de-AT" dirty="0" smtClean="0"/>
              <a:t>)</a:t>
            </a:r>
          </a:p>
          <a:p>
            <a:r>
              <a:rPr lang="de-AT" dirty="0" smtClean="0"/>
              <a:t>Sicherstellung der </a:t>
            </a:r>
            <a:r>
              <a:rPr lang="de-AT" u="sng" dirty="0" smtClean="0"/>
              <a:t>Vereinbarkeit von Familie und Beruf</a:t>
            </a:r>
            <a:r>
              <a:rPr lang="de-AT" dirty="0" smtClean="0"/>
              <a:t/>
            </a:r>
            <a:br>
              <a:rPr lang="de-AT" dirty="0" smtClean="0"/>
            </a:br>
            <a:r>
              <a:rPr lang="de-AT" dirty="0" smtClean="0"/>
              <a:t>(Bedarfsplanung, Verlängerung der Öffnungszeiten durch Randzeiten)</a:t>
            </a:r>
          </a:p>
          <a:p>
            <a:r>
              <a:rPr lang="de-AT" u="sng" dirty="0" smtClean="0"/>
              <a:t>Verwaltungsvereinfachung</a:t>
            </a:r>
            <a:r>
              <a:rPr lang="de-AT" dirty="0" smtClean="0"/>
              <a:t> (Anzeigeverfahren bei Bewilligung)</a:t>
            </a:r>
          </a:p>
          <a:p>
            <a:r>
              <a:rPr lang="de-AT" dirty="0"/>
              <a:t>Anpassung der </a:t>
            </a:r>
            <a:r>
              <a:rPr lang="de-AT" u="sng" dirty="0"/>
              <a:t>Raumanforderungen</a:t>
            </a:r>
          </a:p>
          <a:p>
            <a:endParaRPr lang="de-AT" dirty="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3</a:t>
            </a:fld>
            <a:endParaRPr lang="de-DE" dirty="0">
              <a:solidFill>
                <a:srgbClr val="000000"/>
              </a:solidFill>
            </a:endParaRPr>
          </a:p>
        </p:txBody>
      </p:sp>
    </p:spTree>
    <p:extLst>
      <p:ext uri="{BB962C8B-B14F-4D97-AF65-F5344CB8AC3E}">
        <p14:creationId xmlns:p14="http://schemas.microsoft.com/office/powerpoint/2010/main" val="15282048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60 Beseitigung von Mängeln</a:t>
            </a:r>
            <a:endParaRPr lang="de-AT" dirty="0"/>
          </a:p>
        </p:txBody>
      </p:sp>
      <p:sp>
        <p:nvSpPr>
          <p:cNvPr id="3" name="Textplatzhalter 2"/>
          <p:cNvSpPr>
            <a:spLocks noGrp="1"/>
          </p:cNvSpPr>
          <p:nvPr>
            <p:ph type="body" sz="quarter" idx="10"/>
          </p:nvPr>
        </p:nvSpPr>
        <p:spPr>
          <a:xfrm>
            <a:off x="431800" y="2676698"/>
            <a:ext cx="8424000" cy="3962614"/>
          </a:xfrm>
        </p:spPr>
        <p:txBody>
          <a:bodyPr/>
          <a:lstStyle/>
          <a:p>
            <a:r>
              <a:rPr lang="de-AT" dirty="0" smtClean="0"/>
              <a:t>Mängel sind </a:t>
            </a:r>
            <a:r>
              <a:rPr lang="de-AT" u="sng" dirty="0" smtClean="0"/>
              <a:t>schriftlich mitzuteilen</a:t>
            </a:r>
            <a:r>
              <a:rPr lang="de-AT" dirty="0" smtClean="0"/>
              <a:t> mit Setzung einer Frist zur Mängelbehebung</a:t>
            </a:r>
          </a:p>
          <a:p>
            <a:r>
              <a:rPr lang="de-AT" dirty="0"/>
              <a:t>b</a:t>
            </a:r>
            <a:r>
              <a:rPr lang="de-AT" dirty="0" smtClean="0"/>
              <a:t>ei </a:t>
            </a:r>
            <a:r>
              <a:rPr lang="de-AT" u="sng" dirty="0" smtClean="0"/>
              <a:t>Säumnis</a:t>
            </a:r>
            <a:r>
              <a:rPr lang="de-AT" dirty="0" smtClean="0"/>
              <a:t> wird die Behebung mit </a:t>
            </a:r>
            <a:r>
              <a:rPr lang="de-AT" u="sng" dirty="0" smtClean="0"/>
              <a:t>Bescheid</a:t>
            </a:r>
            <a:r>
              <a:rPr lang="de-AT" dirty="0" smtClean="0"/>
              <a:t> aufgetragen</a:t>
            </a:r>
          </a:p>
          <a:p>
            <a:r>
              <a:rPr lang="de-AT" dirty="0" smtClean="0"/>
              <a:t>Rechtsfolge:</a:t>
            </a:r>
            <a:br>
              <a:rPr lang="de-AT" dirty="0" smtClean="0"/>
            </a:br>
            <a:r>
              <a:rPr lang="de-AT" dirty="0" smtClean="0"/>
              <a:t>- </a:t>
            </a:r>
            <a:r>
              <a:rPr lang="de-AT" u="sng" dirty="0" smtClean="0"/>
              <a:t>Ausschluss/Rückerstattung der Förderung </a:t>
            </a:r>
            <a:r>
              <a:rPr lang="de-AT" dirty="0" smtClean="0"/>
              <a:t>(§ 56 </a:t>
            </a:r>
            <a:r>
              <a:rPr lang="de-AT" dirty="0" err="1" smtClean="0"/>
              <a:t>Abs</a:t>
            </a:r>
            <a:r>
              <a:rPr lang="de-AT" dirty="0" smtClean="0"/>
              <a:t> 2)</a:t>
            </a:r>
            <a:br>
              <a:rPr lang="de-AT" dirty="0" smtClean="0"/>
            </a:br>
            <a:r>
              <a:rPr lang="de-AT" dirty="0" smtClean="0"/>
              <a:t>- (teilweise) </a:t>
            </a:r>
            <a:r>
              <a:rPr lang="de-AT" u="sng" dirty="0" smtClean="0"/>
              <a:t>Schließung der Einrichtung </a:t>
            </a:r>
            <a:r>
              <a:rPr lang="de-AT" dirty="0" smtClean="0"/>
              <a:t>(§ 60 </a:t>
            </a:r>
            <a:r>
              <a:rPr lang="de-AT" dirty="0" err="1" smtClean="0"/>
              <a:t>Abs</a:t>
            </a:r>
            <a:r>
              <a:rPr lang="de-AT" dirty="0" smtClean="0"/>
              <a:t> 2)</a:t>
            </a:r>
            <a:br>
              <a:rPr lang="de-AT" dirty="0" smtClean="0"/>
            </a:br>
            <a:r>
              <a:rPr lang="de-AT" dirty="0" smtClean="0"/>
              <a:t>- Geldstrafe bis € 3000.- (§ 69 Z 7)</a:t>
            </a:r>
            <a:br>
              <a:rPr lang="de-AT" dirty="0" smtClean="0"/>
            </a:br>
            <a:endParaRPr lang="de-AT" dirty="0" smtClean="0"/>
          </a:p>
          <a:p>
            <a:r>
              <a:rPr lang="de-AT" u="sng" dirty="0"/>
              <a:t>w</a:t>
            </a:r>
            <a:r>
              <a:rPr lang="de-AT" u="sng" dirty="0" smtClean="0"/>
              <a:t>eitere Gründe für Schließung</a:t>
            </a:r>
            <a:r>
              <a:rPr lang="de-AT" dirty="0" smtClean="0"/>
              <a:t>:</a:t>
            </a:r>
            <a:br>
              <a:rPr lang="de-AT" dirty="0" smtClean="0"/>
            </a:br>
            <a:r>
              <a:rPr lang="de-AT" dirty="0" smtClean="0"/>
              <a:t>- wenn Mängel nicht behoben werden können</a:t>
            </a:r>
            <a:br>
              <a:rPr lang="de-AT" dirty="0" smtClean="0"/>
            </a:br>
            <a:r>
              <a:rPr lang="de-AT" dirty="0" smtClean="0"/>
              <a:t>- wenn </a:t>
            </a:r>
            <a:r>
              <a:rPr lang="de-AT" dirty="0"/>
              <a:t>Gefahr im Verzug </a:t>
            </a:r>
            <a:r>
              <a:rPr lang="de-AT" dirty="0" smtClean="0"/>
              <a:t>für das Kindeswohl besteht </a:t>
            </a:r>
            <a:br>
              <a:rPr lang="de-AT" dirty="0" smtClean="0"/>
            </a:br>
            <a:r>
              <a:rPr lang="de-AT" dirty="0" smtClean="0"/>
              <a:t>	(gesundheitliche oder andere schwerwiegende Gründe)</a:t>
            </a:r>
            <a:endParaRPr lang="de-AT" dirty="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30</a:t>
            </a:fld>
            <a:endParaRPr lang="de-DE" dirty="0">
              <a:solidFill>
                <a:srgbClr val="000000"/>
              </a:solidFill>
            </a:endParaRPr>
          </a:p>
        </p:txBody>
      </p:sp>
    </p:spTree>
    <p:extLst>
      <p:ext uri="{BB962C8B-B14F-4D97-AF65-F5344CB8AC3E}">
        <p14:creationId xmlns:p14="http://schemas.microsoft.com/office/powerpoint/2010/main" val="27509787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10, 16 S.KBBVO - Räume</a:t>
            </a:r>
            <a:endParaRPr lang="de-AT" dirty="0"/>
          </a:p>
        </p:txBody>
      </p:sp>
      <p:sp>
        <p:nvSpPr>
          <p:cNvPr id="3" name="Textplatzhalter 2"/>
          <p:cNvSpPr>
            <a:spLocks noGrp="1"/>
          </p:cNvSpPr>
          <p:nvPr>
            <p:ph type="body" sz="quarter" idx="10"/>
          </p:nvPr>
        </p:nvSpPr>
        <p:spPr>
          <a:xfrm>
            <a:off x="431800" y="2771999"/>
            <a:ext cx="8424000" cy="3867313"/>
          </a:xfrm>
        </p:spPr>
        <p:txBody>
          <a:bodyPr/>
          <a:lstStyle/>
          <a:p>
            <a:r>
              <a:rPr lang="de-AT" u="sng" dirty="0" smtClean="0"/>
              <a:t>funktionale Fläche in institutionellen Räumen pro Kind</a:t>
            </a:r>
            <a:r>
              <a:rPr lang="de-AT" dirty="0" smtClean="0"/>
              <a:t/>
            </a:r>
            <a:br>
              <a:rPr lang="de-AT" dirty="0" smtClean="0"/>
            </a:br>
            <a:r>
              <a:rPr lang="de-AT" dirty="0" smtClean="0"/>
              <a:t>- für Kinder unter 3 Jahren: </a:t>
            </a:r>
            <a:r>
              <a:rPr lang="de-AT" dirty="0" err="1" smtClean="0"/>
              <a:t>mind</a:t>
            </a:r>
            <a:r>
              <a:rPr lang="de-AT" dirty="0" smtClean="0"/>
              <a:t> 6 m² pro Kind</a:t>
            </a:r>
            <a:br>
              <a:rPr lang="de-AT" dirty="0" smtClean="0"/>
            </a:br>
            <a:r>
              <a:rPr lang="de-AT" dirty="0" smtClean="0"/>
              <a:t>- für Kinder von 3 bis 6 Jahren: </a:t>
            </a:r>
            <a:r>
              <a:rPr lang="de-AT" dirty="0" err="1" smtClean="0"/>
              <a:t>mind</a:t>
            </a:r>
            <a:r>
              <a:rPr lang="de-AT" dirty="0" smtClean="0"/>
              <a:t> 4 m² pro Kind</a:t>
            </a:r>
            <a:br>
              <a:rPr lang="de-AT" dirty="0" smtClean="0"/>
            </a:br>
            <a:r>
              <a:rPr lang="de-AT" dirty="0" smtClean="0"/>
              <a:t>- für Kinder von 6 bis 14 Jahren: </a:t>
            </a:r>
            <a:r>
              <a:rPr lang="de-AT" dirty="0" err="1" smtClean="0"/>
              <a:t>mind</a:t>
            </a:r>
            <a:r>
              <a:rPr lang="de-AT" dirty="0" smtClean="0"/>
              <a:t> 5 m² pro Kind</a:t>
            </a:r>
            <a:br>
              <a:rPr lang="de-AT" dirty="0" smtClean="0"/>
            </a:br>
            <a:r>
              <a:rPr lang="de-AT" dirty="0" smtClean="0"/>
              <a:t>- in altersgemischten Organisationsformen: </a:t>
            </a:r>
            <a:r>
              <a:rPr lang="de-AT" dirty="0" err="1" smtClean="0"/>
              <a:t>mind</a:t>
            </a:r>
            <a:r>
              <a:rPr lang="de-AT" dirty="0" smtClean="0"/>
              <a:t> 5 m² pro Kind</a:t>
            </a:r>
          </a:p>
          <a:p>
            <a:endParaRPr lang="de-AT" dirty="0"/>
          </a:p>
          <a:p>
            <a:r>
              <a:rPr lang="de-AT" u="sng" dirty="0" smtClean="0"/>
              <a:t>Freifläche</a:t>
            </a:r>
            <a:r>
              <a:rPr lang="de-AT" dirty="0" smtClean="0"/>
              <a:t>: </a:t>
            </a:r>
            <a:r>
              <a:rPr lang="de-AT" dirty="0" err="1" smtClean="0"/>
              <a:t>mind</a:t>
            </a:r>
            <a:r>
              <a:rPr lang="de-AT" dirty="0" smtClean="0"/>
              <a:t> 10 m² pro Kind</a:t>
            </a:r>
          </a:p>
          <a:p>
            <a:pPr marL="0" indent="0">
              <a:buNone/>
            </a:pPr>
            <a:endParaRPr lang="de-AT" dirty="0"/>
          </a:p>
          <a:p>
            <a:pPr marL="0" indent="0">
              <a:buNone/>
            </a:pPr>
            <a:r>
              <a:rPr lang="de-AT" u="sng" dirty="0" smtClean="0"/>
              <a:t>Übergangsbestimmung</a:t>
            </a:r>
            <a:r>
              <a:rPr lang="de-AT" dirty="0" smtClean="0"/>
              <a:t>:</a:t>
            </a:r>
          </a:p>
          <a:p>
            <a:r>
              <a:rPr lang="de-AT" dirty="0" smtClean="0"/>
              <a:t>für bewilligte Anstalten nur relevant bei Umbauten (§ 73 </a:t>
            </a:r>
            <a:r>
              <a:rPr lang="de-AT" dirty="0" err="1" smtClean="0"/>
              <a:t>Abs</a:t>
            </a:r>
            <a:r>
              <a:rPr lang="de-AT" dirty="0" smtClean="0"/>
              <a:t> 3)</a:t>
            </a:r>
          </a:p>
          <a:p>
            <a:r>
              <a:rPr lang="de-AT" dirty="0" smtClean="0"/>
              <a:t>für in Planung/Bau befindliche Einrichtungen: § 20 S.KBBVO</a:t>
            </a:r>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31</a:t>
            </a:fld>
            <a:endParaRPr lang="de-DE" dirty="0">
              <a:solidFill>
                <a:srgbClr val="000000"/>
              </a:solidFill>
            </a:endParaRPr>
          </a:p>
        </p:txBody>
      </p:sp>
    </p:spTree>
    <p:extLst>
      <p:ext uri="{BB962C8B-B14F-4D97-AF65-F5344CB8AC3E}">
        <p14:creationId xmlns:p14="http://schemas.microsoft.com/office/powerpoint/2010/main" val="1002958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a:t>
            </a:r>
            <a:endParaRPr lang="de-AT" dirty="0"/>
          </a:p>
        </p:txBody>
      </p:sp>
      <p:sp>
        <p:nvSpPr>
          <p:cNvPr id="3" name="Textplatzhalter 2"/>
          <p:cNvSpPr>
            <a:spLocks noGrp="1"/>
          </p:cNvSpPr>
          <p:nvPr>
            <p:ph type="body" sz="quarter" idx="10"/>
          </p:nvPr>
        </p:nvSpPr>
        <p:spPr/>
        <p:txBody>
          <a:bodyPr/>
          <a:lstStyle/>
          <a:p>
            <a:pPr marL="0" indent="0" algn="ctr">
              <a:buNone/>
            </a:pPr>
            <a:r>
              <a:rPr lang="de-AT" sz="2800" dirty="0"/>
              <a:t>Danke</a:t>
            </a:r>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32</a:t>
            </a:fld>
            <a:endParaRPr lang="de-DE" dirty="0">
              <a:solidFill>
                <a:srgbClr val="000000"/>
              </a:solidFill>
            </a:endParaRPr>
          </a:p>
        </p:txBody>
      </p:sp>
    </p:spTree>
    <p:extLst>
      <p:ext uri="{BB962C8B-B14F-4D97-AF65-F5344CB8AC3E}">
        <p14:creationId xmlns:p14="http://schemas.microsoft.com/office/powerpoint/2010/main" val="27530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Struktur des S.KBBG</a:t>
            </a:r>
            <a:endParaRPr lang="de-AT" dirty="0"/>
          </a:p>
        </p:txBody>
      </p:sp>
      <p:sp>
        <p:nvSpPr>
          <p:cNvPr id="3" name="Textplatzhalter 2"/>
          <p:cNvSpPr>
            <a:spLocks noGrp="1"/>
          </p:cNvSpPr>
          <p:nvPr>
            <p:ph type="body" sz="quarter" idx="10"/>
          </p:nvPr>
        </p:nvSpPr>
        <p:spPr>
          <a:xfrm>
            <a:off x="431800" y="2641600"/>
            <a:ext cx="8424000" cy="3997712"/>
          </a:xfrm>
        </p:spPr>
        <p:txBody>
          <a:bodyPr/>
          <a:lstStyle/>
          <a:p>
            <a:r>
              <a:rPr lang="de-AT" u="sng" dirty="0" smtClean="0"/>
              <a:t>1. Abschnitt: Allg. Bestimmungen</a:t>
            </a:r>
            <a:r>
              <a:rPr lang="de-AT" dirty="0" smtClean="0"/>
              <a:t/>
            </a:r>
            <a:br>
              <a:rPr lang="de-AT" dirty="0" smtClean="0"/>
            </a:br>
            <a:r>
              <a:rPr lang="de-AT" dirty="0" smtClean="0"/>
              <a:t>(Ziele, Aufgaben, Begriffsbestimmungen, Bedarfsplanung)</a:t>
            </a:r>
          </a:p>
          <a:p>
            <a:r>
              <a:rPr lang="de-AT" u="sng" dirty="0" smtClean="0"/>
              <a:t>2. Abschnitt: Institutionelle Einrichtungen</a:t>
            </a:r>
            <a:r>
              <a:rPr lang="de-AT" dirty="0" smtClean="0"/>
              <a:t/>
            </a:r>
            <a:br>
              <a:rPr lang="de-AT" dirty="0" smtClean="0"/>
            </a:br>
            <a:r>
              <a:rPr lang="de-AT" dirty="0" smtClean="0"/>
              <a:t>(KKG, AEG, KGG, SchKG, HG)</a:t>
            </a:r>
          </a:p>
          <a:p>
            <a:r>
              <a:rPr lang="de-AT" u="sng" dirty="0" smtClean="0"/>
              <a:t>3. Abschnitt: Betreuung durch Tageseltern</a:t>
            </a:r>
          </a:p>
          <a:p>
            <a:r>
              <a:rPr lang="de-AT" u="sng" dirty="0" smtClean="0"/>
              <a:t>4. Abschnitt: Finanzierung</a:t>
            </a:r>
            <a:endParaRPr lang="de-AT" dirty="0" smtClean="0"/>
          </a:p>
          <a:p>
            <a:r>
              <a:rPr lang="de-AT" u="sng" dirty="0" smtClean="0"/>
              <a:t>5. Abschnitt: Gemeinsame Bestimmungen</a:t>
            </a:r>
            <a:r>
              <a:rPr lang="de-AT" dirty="0" smtClean="0"/>
              <a:t/>
            </a:r>
            <a:br>
              <a:rPr lang="de-AT" dirty="0" smtClean="0"/>
            </a:br>
            <a:r>
              <a:rPr lang="de-AT" dirty="0" smtClean="0"/>
              <a:t>(</a:t>
            </a:r>
            <a:r>
              <a:rPr lang="de-AT" dirty="0" err="1" smtClean="0"/>
              <a:t>ua</a:t>
            </a:r>
            <a:r>
              <a:rPr lang="de-AT" dirty="0" smtClean="0"/>
              <a:t> Aufsicht, Datenschutz)</a:t>
            </a:r>
          </a:p>
          <a:p>
            <a:r>
              <a:rPr lang="de-AT" u="sng" dirty="0" smtClean="0"/>
              <a:t>6. Abschnitt: Schlussabstimmungen</a:t>
            </a:r>
            <a:r>
              <a:rPr lang="de-AT" dirty="0" smtClean="0"/>
              <a:t/>
            </a:r>
            <a:br>
              <a:rPr lang="de-AT" dirty="0" smtClean="0"/>
            </a:br>
            <a:r>
              <a:rPr lang="de-AT" dirty="0" smtClean="0"/>
              <a:t>(</a:t>
            </a:r>
            <a:r>
              <a:rPr lang="de-AT" dirty="0" err="1" smtClean="0"/>
              <a:t>ua</a:t>
            </a:r>
            <a:r>
              <a:rPr lang="de-AT" dirty="0" smtClean="0"/>
              <a:t> Strafbestimmungen, Übergangsbestimmungen)</a:t>
            </a:r>
          </a:p>
          <a:p>
            <a:endParaRPr lang="de-AT" dirty="0" smtClean="0"/>
          </a:p>
          <a:p>
            <a:endParaRPr lang="de-AT" dirty="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4</a:t>
            </a:fld>
            <a:endParaRPr lang="de-DE" dirty="0">
              <a:solidFill>
                <a:srgbClr val="000000"/>
              </a:solidFill>
            </a:endParaRPr>
          </a:p>
        </p:txBody>
      </p:sp>
    </p:spTree>
    <p:extLst>
      <p:ext uri="{BB962C8B-B14F-4D97-AF65-F5344CB8AC3E}">
        <p14:creationId xmlns:p14="http://schemas.microsoft.com/office/powerpoint/2010/main" val="3303635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Die Änderungen im Einzelnen:</a:t>
            </a:r>
            <a:br>
              <a:rPr lang="de-AT" dirty="0" smtClean="0"/>
            </a:br>
            <a:r>
              <a:rPr lang="de-AT" dirty="0" smtClean="0"/>
              <a:t>§ 4 Begriffsbestimmungen</a:t>
            </a:r>
            <a:endParaRPr lang="de-AT" dirty="0"/>
          </a:p>
        </p:txBody>
      </p:sp>
      <p:sp>
        <p:nvSpPr>
          <p:cNvPr id="3" name="Textplatzhalter 2"/>
          <p:cNvSpPr>
            <a:spLocks noGrp="1"/>
          </p:cNvSpPr>
          <p:nvPr>
            <p:ph type="body" sz="quarter" idx="10"/>
          </p:nvPr>
        </p:nvSpPr>
        <p:spPr>
          <a:xfrm>
            <a:off x="431800" y="3150524"/>
            <a:ext cx="8424000" cy="3488788"/>
          </a:xfrm>
        </p:spPr>
        <p:txBody>
          <a:bodyPr/>
          <a:lstStyle/>
          <a:p>
            <a:r>
              <a:rPr lang="de-AT" u="sng" dirty="0" smtClean="0"/>
              <a:t>Kinder</a:t>
            </a:r>
            <a:r>
              <a:rPr lang="de-AT" dirty="0" smtClean="0"/>
              <a:t>: bis zum vollendeten </a:t>
            </a:r>
            <a:r>
              <a:rPr lang="de-AT" u="sng" dirty="0" smtClean="0"/>
              <a:t>14. Lebensjahr</a:t>
            </a:r>
          </a:p>
          <a:p>
            <a:r>
              <a:rPr lang="de-AT" u="sng" dirty="0" smtClean="0"/>
              <a:t>Kinderbildungs- und –</a:t>
            </a:r>
            <a:r>
              <a:rPr lang="de-AT" u="sng" dirty="0" err="1" smtClean="0"/>
              <a:t>betreuungseinrichtungen</a:t>
            </a:r>
            <a:r>
              <a:rPr lang="de-AT" dirty="0" smtClean="0"/>
              <a:t>: alle Betreuungseinrichtungen, auch Betreuung durch Tageseltern</a:t>
            </a:r>
          </a:p>
          <a:p>
            <a:r>
              <a:rPr lang="de-AT" u="sng" dirty="0"/>
              <a:t>Institutionelle </a:t>
            </a:r>
            <a:r>
              <a:rPr lang="de-AT" u="sng" dirty="0" smtClean="0"/>
              <a:t>Einrichtungen </a:t>
            </a:r>
            <a:r>
              <a:rPr lang="de-AT" dirty="0" smtClean="0"/>
              <a:t>(= Einrichtungen mit ein oder mehr „Organisationsformen“: KKG</a:t>
            </a:r>
            <a:r>
              <a:rPr lang="de-AT" dirty="0"/>
              <a:t>, AEG, KGG, SchKG, HG)</a:t>
            </a:r>
          </a:p>
          <a:p>
            <a:r>
              <a:rPr lang="de-AT" u="sng" dirty="0" smtClean="0"/>
              <a:t>Kleinkindgruppe</a:t>
            </a:r>
            <a:r>
              <a:rPr lang="de-AT" dirty="0" smtClean="0"/>
              <a:t> (früher Krabbelgruppe)</a:t>
            </a:r>
          </a:p>
          <a:p>
            <a:r>
              <a:rPr lang="de-AT" u="sng" dirty="0" smtClean="0"/>
              <a:t>Pädagogisches Personal</a:t>
            </a:r>
            <a:r>
              <a:rPr lang="de-AT" dirty="0" smtClean="0"/>
              <a:t>: Fachkräfte und Zusatzkräfte</a:t>
            </a:r>
          </a:p>
          <a:p>
            <a:r>
              <a:rPr lang="de-AT" u="sng" dirty="0" smtClean="0"/>
              <a:t>Kinder mit einem Bedarf an inklusiver Entwicklungsbegleitung </a:t>
            </a:r>
            <a:r>
              <a:rPr lang="de-AT" dirty="0" smtClean="0"/>
              <a:t>(Kinder mit erhöhtem Förderbedarf)</a:t>
            </a:r>
          </a:p>
          <a:p>
            <a:endParaRPr lang="de-AT" dirty="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5</a:t>
            </a:fld>
            <a:endParaRPr lang="de-DE" dirty="0">
              <a:solidFill>
                <a:srgbClr val="000000"/>
              </a:solidFill>
            </a:endParaRPr>
          </a:p>
        </p:txBody>
      </p:sp>
    </p:spTree>
    <p:extLst>
      <p:ext uri="{BB962C8B-B14F-4D97-AF65-F5344CB8AC3E}">
        <p14:creationId xmlns:p14="http://schemas.microsoft.com/office/powerpoint/2010/main" val="2964141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a:t>
            </a:r>
            <a:r>
              <a:rPr lang="de-AT" dirty="0" smtClean="0"/>
              <a:t> 5 Bedarfsplanung</a:t>
            </a:r>
            <a:endParaRPr lang="de-AT" dirty="0"/>
          </a:p>
        </p:txBody>
      </p:sp>
      <p:sp>
        <p:nvSpPr>
          <p:cNvPr id="3" name="Textplatzhalter 2"/>
          <p:cNvSpPr>
            <a:spLocks noGrp="1"/>
          </p:cNvSpPr>
          <p:nvPr>
            <p:ph type="body" sz="quarter" idx="10"/>
          </p:nvPr>
        </p:nvSpPr>
        <p:spPr>
          <a:xfrm>
            <a:off x="431800" y="2419005"/>
            <a:ext cx="8424000" cy="4324696"/>
          </a:xfrm>
        </p:spPr>
        <p:txBody>
          <a:bodyPr/>
          <a:lstStyle/>
          <a:p>
            <a:pPr marL="0" indent="0">
              <a:buNone/>
            </a:pPr>
            <a:r>
              <a:rPr lang="de-AT" dirty="0" smtClean="0"/>
              <a:t>= Aufgabe der Gemeinde</a:t>
            </a:r>
          </a:p>
          <a:p>
            <a:r>
              <a:rPr lang="de-AT" u="sng" dirty="0" smtClean="0"/>
              <a:t>Bestandserhebung</a:t>
            </a:r>
          </a:p>
          <a:p>
            <a:r>
              <a:rPr lang="de-AT" u="sng" dirty="0" smtClean="0"/>
              <a:t>Bedarfsermittlung</a:t>
            </a:r>
            <a:r>
              <a:rPr lang="de-AT" dirty="0" smtClean="0"/>
              <a:t>: Kinder unter 3, bis zur Schulpflicht, schulpflichtig </a:t>
            </a:r>
            <a:br>
              <a:rPr lang="de-AT" dirty="0" smtClean="0"/>
            </a:br>
            <a:r>
              <a:rPr lang="de-AT" dirty="0" smtClean="0"/>
              <a:t>(örtl. Gegebenheiten und Entwicklungen, Planungstool)</a:t>
            </a:r>
          </a:p>
          <a:p>
            <a:r>
              <a:rPr lang="de-AT" u="sng" dirty="0" smtClean="0"/>
              <a:t>Bedarfsfeststellung</a:t>
            </a:r>
            <a:r>
              <a:rPr lang="de-AT" dirty="0" smtClean="0"/>
              <a:t>: Beschluss der Gemeindevertretung/des Gemeinderats in Stadt Salzburg</a:t>
            </a:r>
          </a:p>
          <a:p>
            <a:r>
              <a:rPr lang="de-AT" u="sng" dirty="0" smtClean="0"/>
              <a:t>Maßnahmenplan</a:t>
            </a:r>
            <a:r>
              <a:rPr lang="de-AT" dirty="0" smtClean="0"/>
              <a:t>: zeitnaher Beschluss</a:t>
            </a:r>
            <a:br>
              <a:rPr lang="de-AT" dirty="0" smtClean="0"/>
            </a:br>
            <a:r>
              <a:rPr lang="de-AT" dirty="0" smtClean="0"/>
              <a:t>eigene institutionelle Einrichtungen, interkommunale Zusammenarbeit, private institutionelle Einrichtungen, Tageseltern</a:t>
            </a:r>
          </a:p>
          <a:p>
            <a:pPr marL="0" indent="0">
              <a:buNone/>
            </a:pPr>
            <a:endParaRPr lang="de-AT" dirty="0" smtClean="0"/>
          </a:p>
          <a:p>
            <a:pPr marL="0" indent="0">
              <a:buNone/>
            </a:pPr>
            <a:r>
              <a:rPr lang="de-AT" u="sng" dirty="0" smtClean="0"/>
              <a:t>§ 73 </a:t>
            </a:r>
            <a:r>
              <a:rPr lang="de-AT" u="sng" dirty="0" err="1" smtClean="0"/>
              <a:t>Abs</a:t>
            </a:r>
            <a:r>
              <a:rPr lang="de-AT" u="sng" dirty="0" smtClean="0"/>
              <a:t> 2: erstmals </a:t>
            </a:r>
            <a:r>
              <a:rPr lang="de-AT" u="sng" dirty="0"/>
              <a:t>2019/2020, dann alle 5 Jahre</a:t>
            </a:r>
            <a:r>
              <a:rPr lang="de-AT" dirty="0"/>
              <a:t>; </a:t>
            </a:r>
            <a:br>
              <a:rPr lang="de-AT" dirty="0"/>
            </a:br>
            <a:r>
              <a:rPr lang="de-AT" dirty="0" smtClean="0"/>
              <a:t>bei bestehender mehrjährigen Planung bei </a:t>
            </a:r>
            <a:r>
              <a:rPr lang="de-AT" dirty="0"/>
              <a:t>Ablauf, spätestens aber bis </a:t>
            </a:r>
            <a:r>
              <a:rPr lang="de-AT" dirty="0" smtClean="0"/>
              <a:t>1.9.2022</a:t>
            </a:r>
            <a:endParaRPr lang="de-AT" dirty="0"/>
          </a:p>
          <a:p>
            <a:endParaRPr lang="de-AT" dirty="0" smtClean="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6</a:t>
            </a:fld>
            <a:endParaRPr lang="de-DE" dirty="0">
              <a:solidFill>
                <a:srgbClr val="000000"/>
              </a:solidFill>
            </a:endParaRPr>
          </a:p>
        </p:txBody>
      </p:sp>
    </p:spTree>
    <p:extLst>
      <p:ext uri="{BB962C8B-B14F-4D97-AF65-F5344CB8AC3E}">
        <p14:creationId xmlns:p14="http://schemas.microsoft.com/office/powerpoint/2010/main" val="2623834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5 </a:t>
            </a:r>
            <a:r>
              <a:rPr lang="de-AT" dirty="0" err="1" smtClean="0"/>
              <a:t>Abs</a:t>
            </a:r>
            <a:r>
              <a:rPr lang="de-AT" dirty="0" smtClean="0"/>
              <a:t> 10 Bedarfsbescheid</a:t>
            </a:r>
            <a:br>
              <a:rPr lang="de-AT" dirty="0" smtClean="0"/>
            </a:br>
            <a:r>
              <a:rPr lang="de-AT" dirty="0" smtClean="0"/>
              <a:t>§ 48 </a:t>
            </a:r>
            <a:r>
              <a:rPr lang="de-AT" dirty="0" err="1" smtClean="0"/>
              <a:t>Abs</a:t>
            </a:r>
            <a:r>
              <a:rPr lang="de-AT" dirty="0" smtClean="0"/>
              <a:t> 3 Kostenübernahmeerklärung</a:t>
            </a:r>
            <a:endParaRPr lang="de-AT" dirty="0"/>
          </a:p>
        </p:txBody>
      </p:sp>
      <p:sp>
        <p:nvSpPr>
          <p:cNvPr id="3" name="Textplatzhalter 2"/>
          <p:cNvSpPr>
            <a:spLocks noGrp="1"/>
          </p:cNvSpPr>
          <p:nvPr>
            <p:ph type="body" sz="quarter" idx="10"/>
          </p:nvPr>
        </p:nvSpPr>
        <p:spPr>
          <a:xfrm>
            <a:off x="431800" y="2951018"/>
            <a:ext cx="8424000" cy="3840480"/>
          </a:xfrm>
        </p:spPr>
        <p:txBody>
          <a:bodyPr/>
          <a:lstStyle/>
          <a:p>
            <a:pPr marL="0" indent="0">
              <a:buNone/>
            </a:pPr>
            <a:r>
              <a:rPr lang="de-AT" u="sng" dirty="0" smtClean="0"/>
              <a:t>bei Bedarfsdeckung durch private Rechtsträger</a:t>
            </a:r>
          </a:p>
          <a:p>
            <a:r>
              <a:rPr lang="de-AT" u="sng" dirty="0" smtClean="0"/>
              <a:t>Antrag</a:t>
            </a:r>
            <a:r>
              <a:rPr lang="de-AT" dirty="0" smtClean="0"/>
              <a:t> der Rechtsträgers</a:t>
            </a:r>
          </a:p>
          <a:p>
            <a:r>
              <a:rPr lang="de-AT" u="sng" dirty="0" smtClean="0"/>
              <a:t>Bescheid der Gemeindevertretung/Gemeinderat </a:t>
            </a:r>
            <a:r>
              <a:rPr lang="de-AT" dirty="0" smtClean="0"/>
              <a:t>(Stadt Salzburg)</a:t>
            </a:r>
            <a:br>
              <a:rPr lang="de-AT" dirty="0" smtClean="0"/>
            </a:br>
            <a:r>
              <a:rPr lang="de-AT" dirty="0" smtClean="0"/>
              <a:t>- </a:t>
            </a:r>
            <a:r>
              <a:rPr lang="de-AT" u="sng" dirty="0" smtClean="0"/>
              <a:t>Zeitraum</a:t>
            </a:r>
            <a:r>
              <a:rPr lang="de-AT" dirty="0" smtClean="0"/>
              <a:t/>
            </a:r>
            <a:br>
              <a:rPr lang="de-AT" dirty="0" smtClean="0"/>
            </a:br>
            <a:r>
              <a:rPr lang="de-AT" dirty="0" smtClean="0"/>
              <a:t>- bei KGG und HG: </a:t>
            </a:r>
            <a:r>
              <a:rPr lang="de-AT" u="sng" dirty="0" smtClean="0"/>
              <a:t>Anzahl der Gruppen</a:t>
            </a:r>
            <a:r>
              <a:rPr lang="de-AT" dirty="0" smtClean="0"/>
              <a:t>,</a:t>
            </a:r>
            <a:br>
              <a:rPr lang="de-AT" dirty="0" smtClean="0"/>
            </a:br>
            <a:r>
              <a:rPr lang="de-AT" dirty="0" smtClean="0"/>
              <a:t>  bei TE, KKG, AEG und SchKG: </a:t>
            </a:r>
            <a:r>
              <a:rPr lang="de-AT" u="sng" dirty="0" smtClean="0"/>
              <a:t>Anzahl der Kinder </a:t>
            </a:r>
            <a:r>
              <a:rPr lang="de-AT" dirty="0" smtClean="0"/>
              <a:t>je Altersgruppe (nicht für bestimmte Kinder, nicht für bestimmte Stunden)</a:t>
            </a:r>
          </a:p>
          <a:p>
            <a:r>
              <a:rPr lang="de-AT" dirty="0" smtClean="0"/>
              <a:t>Bescheide sind erforderlich für Förderung (§§ 48, 52), beziehen sich aber nicht auf bestimmte Personen!</a:t>
            </a:r>
          </a:p>
          <a:p>
            <a:r>
              <a:rPr lang="de-AT" dirty="0"/>
              <a:t>b</a:t>
            </a:r>
            <a:r>
              <a:rPr lang="de-AT" dirty="0" smtClean="0"/>
              <a:t>ei Betreuung durch </a:t>
            </a:r>
            <a:r>
              <a:rPr lang="de-AT" u="sng" dirty="0" smtClean="0"/>
              <a:t>Tageseltern</a:t>
            </a:r>
            <a:r>
              <a:rPr lang="de-AT" dirty="0" smtClean="0"/>
              <a:t>: </a:t>
            </a:r>
            <a:r>
              <a:rPr lang="de-AT" u="sng" dirty="0" smtClean="0"/>
              <a:t>ausnahmsweise</a:t>
            </a:r>
            <a:r>
              <a:rPr lang="de-AT" dirty="0" smtClean="0"/>
              <a:t> auch </a:t>
            </a:r>
            <a:r>
              <a:rPr lang="de-AT" u="sng" dirty="0" smtClean="0"/>
              <a:t>Zusage von Bürgermeister(in)</a:t>
            </a:r>
            <a:r>
              <a:rPr lang="de-AT" dirty="0" smtClean="0"/>
              <a:t> </a:t>
            </a:r>
            <a:r>
              <a:rPr lang="de-AT" dirty="0" err="1" smtClean="0"/>
              <a:t>ieWB</a:t>
            </a:r>
            <a:r>
              <a:rPr lang="de-AT" dirty="0" smtClean="0"/>
              <a:t> zur Tragung des Fördermittelanteils </a:t>
            </a:r>
            <a:endParaRPr lang="de-AT" dirty="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7</a:t>
            </a:fld>
            <a:endParaRPr lang="de-DE" dirty="0">
              <a:solidFill>
                <a:srgbClr val="000000"/>
              </a:solidFill>
            </a:endParaRPr>
          </a:p>
        </p:txBody>
      </p:sp>
    </p:spTree>
    <p:extLst>
      <p:ext uri="{BB962C8B-B14F-4D97-AF65-F5344CB8AC3E}">
        <p14:creationId xmlns:p14="http://schemas.microsoft.com/office/powerpoint/2010/main" val="1294189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8 Betriebskonzept</a:t>
            </a:r>
            <a:endParaRPr lang="de-AT" dirty="0"/>
          </a:p>
        </p:txBody>
      </p:sp>
      <p:sp>
        <p:nvSpPr>
          <p:cNvPr id="3" name="Textplatzhalter 2"/>
          <p:cNvSpPr>
            <a:spLocks noGrp="1"/>
          </p:cNvSpPr>
          <p:nvPr>
            <p:ph type="body" sz="quarter" idx="10"/>
          </p:nvPr>
        </p:nvSpPr>
        <p:spPr>
          <a:xfrm>
            <a:off x="431800" y="2543695"/>
            <a:ext cx="8424000" cy="4095617"/>
          </a:xfrm>
        </p:spPr>
        <p:txBody>
          <a:bodyPr/>
          <a:lstStyle/>
          <a:p>
            <a:r>
              <a:rPr lang="de-AT" u="sng" dirty="0" smtClean="0"/>
              <a:t>Raumkonzept</a:t>
            </a:r>
            <a:r>
              <a:rPr lang="de-AT" dirty="0" smtClean="0"/>
              <a:t/>
            </a:r>
            <a:br>
              <a:rPr lang="de-AT" dirty="0" smtClean="0"/>
            </a:br>
            <a:r>
              <a:rPr lang="de-AT" dirty="0" smtClean="0"/>
              <a:t>Flächen und  Ausgestaltung (s KBBVO)</a:t>
            </a:r>
          </a:p>
          <a:p>
            <a:r>
              <a:rPr lang="de-AT" u="sng" dirty="0" smtClean="0"/>
              <a:t>Organisationskonzept</a:t>
            </a:r>
            <a:r>
              <a:rPr lang="de-AT" dirty="0" smtClean="0"/>
              <a:t/>
            </a:r>
            <a:br>
              <a:rPr lang="de-AT" dirty="0" smtClean="0"/>
            </a:br>
            <a:r>
              <a:rPr lang="de-AT" dirty="0" smtClean="0"/>
              <a:t>Bezeichnung, Rechtsträger, </a:t>
            </a:r>
            <a:r>
              <a:rPr lang="de-AT" dirty="0" err="1" smtClean="0"/>
              <a:t>Organsiationsform</a:t>
            </a:r>
            <a:r>
              <a:rPr lang="de-AT" dirty="0" smtClean="0"/>
              <a:t>(en), Anzahl der Gruppen, Kinder-Höchstzahl, Altersbeschränkungen, Rahmenöffnungs-zeit, betriebsfreie Zeit, </a:t>
            </a:r>
            <a:r>
              <a:rPr lang="de-AT" dirty="0" err="1" smtClean="0"/>
              <a:t>betriebl</a:t>
            </a:r>
            <a:r>
              <a:rPr lang="de-AT" dirty="0" smtClean="0"/>
              <a:t>. Einrichtung (relevant für Aufnahme!)</a:t>
            </a:r>
          </a:p>
          <a:p>
            <a:r>
              <a:rPr lang="de-AT" u="sng" dirty="0" smtClean="0"/>
              <a:t>Pädagogisches Grundkonzept</a:t>
            </a:r>
            <a:r>
              <a:rPr lang="de-AT" dirty="0" smtClean="0"/>
              <a:t/>
            </a:r>
            <a:br>
              <a:rPr lang="de-AT" dirty="0" smtClean="0"/>
            </a:br>
            <a:r>
              <a:rPr lang="de-AT" dirty="0" smtClean="0"/>
              <a:t>grundlegende Aussagen zur pädagogische Schwerpunktsetzung;</a:t>
            </a:r>
            <a:br>
              <a:rPr lang="de-AT" dirty="0" smtClean="0"/>
            </a:br>
            <a:r>
              <a:rPr lang="de-AT" dirty="0" smtClean="0"/>
              <a:t>wird ausgeführt durch „pädagogische Konzeption“ </a:t>
            </a:r>
            <a:r>
              <a:rPr lang="de-AT" dirty="0" err="1" smtClean="0"/>
              <a:t>gem</a:t>
            </a:r>
            <a:r>
              <a:rPr lang="de-AT" dirty="0" smtClean="0"/>
              <a:t> § 14 (mindestens alle 5 Jahre zu überarbeiten)</a:t>
            </a:r>
          </a:p>
          <a:p>
            <a:endParaRPr lang="de-AT" dirty="0"/>
          </a:p>
          <a:p>
            <a:r>
              <a:rPr lang="de-AT" dirty="0"/>
              <a:t>f</a:t>
            </a:r>
            <a:r>
              <a:rPr lang="de-AT" dirty="0" smtClean="0"/>
              <a:t>ür bestehende Einrichtungen: Anpassung bis 1.9.2022 (§ 73 </a:t>
            </a:r>
            <a:r>
              <a:rPr lang="de-AT" dirty="0" err="1" smtClean="0"/>
              <a:t>Abs</a:t>
            </a:r>
            <a:r>
              <a:rPr lang="de-AT" dirty="0" smtClean="0"/>
              <a:t> 3)</a:t>
            </a:r>
            <a:endParaRPr lang="de-AT" dirty="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8</a:t>
            </a:fld>
            <a:endParaRPr lang="de-DE" dirty="0">
              <a:solidFill>
                <a:srgbClr val="000000"/>
              </a:solidFill>
            </a:endParaRPr>
          </a:p>
        </p:txBody>
      </p:sp>
    </p:spTree>
    <p:extLst>
      <p:ext uri="{BB962C8B-B14F-4D97-AF65-F5344CB8AC3E}">
        <p14:creationId xmlns:p14="http://schemas.microsoft.com/office/powerpoint/2010/main" val="1828468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9 Betriebsanzeige</a:t>
            </a:r>
            <a:endParaRPr lang="de-AT" dirty="0"/>
          </a:p>
        </p:txBody>
      </p:sp>
      <p:sp>
        <p:nvSpPr>
          <p:cNvPr id="3" name="Textplatzhalter 2"/>
          <p:cNvSpPr>
            <a:spLocks noGrp="1"/>
          </p:cNvSpPr>
          <p:nvPr>
            <p:ph type="body" sz="quarter" idx="10"/>
          </p:nvPr>
        </p:nvSpPr>
        <p:spPr>
          <a:xfrm>
            <a:off x="431800" y="2685011"/>
            <a:ext cx="8424000" cy="3954301"/>
          </a:xfrm>
        </p:spPr>
        <p:txBody>
          <a:bodyPr/>
          <a:lstStyle/>
          <a:p>
            <a:r>
              <a:rPr lang="de-AT" u="sng" dirty="0" err="1"/>
              <a:t>e</a:t>
            </a:r>
            <a:r>
              <a:rPr lang="de-AT" u="sng" dirty="0" err="1" smtClean="0"/>
              <a:t>inheitl</a:t>
            </a:r>
            <a:r>
              <a:rPr lang="de-AT" u="sng" dirty="0" smtClean="0"/>
              <a:t>. Regelung </a:t>
            </a:r>
            <a:r>
              <a:rPr lang="de-AT" dirty="0" smtClean="0"/>
              <a:t>für alle Formen institutioneller Kinderbetreuung</a:t>
            </a:r>
          </a:p>
          <a:p>
            <a:r>
              <a:rPr lang="de-AT" u="sng" dirty="0" smtClean="0"/>
              <a:t>Anzeige 4 Monate vor </a:t>
            </a:r>
            <a:r>
              <a:rPr lang="de-AT" dirty="0" smtClean="0"/>
              <a:t>beabsichtigter Inbetriebnahme</a:t>
            </a:r>
          </a:p>
          <a:p>
            <a:r>
              <a:rPr lang="de-AT" dirty="0"/>
              <a:t>b</a:t>
            </a:r>
            <a:r>
              <a:rPr lang="de-AT" dirty="0" smtClean="0"/>
              <a:t>ei mangelnden Voraussetzung: </a:t>
            </a:r>
            <a:br>
              <a:rPr lang="de-AT" dirty="0" smtClean="0"/>
            </a:br>
            <a:r>
              <a:rPr lang="de-AT" dirty="0" smtClean="0"/>
              <a:t>- Untersagung durch </a:t>
            </a:r>
            <a:r>
              <a:rPr lang="de-AT" dirty="0" err="1" smtClean="0"/>
              <a:t>LReg</a:t>
            </a:r>
            <a:r>
              <a:rPr lang="de-AT" dirty="0" smtClean="0"/>
              <a:t> mittels Bescheid innerhalb 2 Monate</a:t>
            </a:r>
            <a:br>
              <a:rPr lang="de-AT" dirty="0" smtClean="0"/>
            </a:br>
            <a:r>
              <a:rPr lang="de-AT" dirty="0" smtClean="0"/>
              <a:t>- Genehmigung mit Bedingungen, Befristungen, zahlenmäßigen 	Beschränkungen, Auflagen</a:t>
            </a:r>
          </a:p>
          <a:p>
            <a:r>
              <a:rPr lang="de-AT" u="sng" dirty="0" smtClean="0"/>
              <a:t>Betrieb gilt als im angezeigten Umfang genehmigt </a:t>
            </a:r>
            <a:r>
              <a:rPr lang="de-AT" dirty="0" smtClean="0"/>
              <a:t>wenn</a:t>
            </a:r>
            <a:br>
              <a:rPr lang="de-AT" dirty="0" smtClean="0"/>
            </a:br>
            <a:r>
              <a:rPr lang="de-AT" dirty="0" smtClean="0"/>
              <a:t>- </a:t>
            </a:r>
            <a:r>
              <a:rPr lang="de-AT" u="sng" dirty="0" smtClean="0"/>
              <a:t>nicht innerhalb 2 Monate ein negativer Bescheid </a:t>
            </a:r>
            <a:r>
              <a:rPr lang="de-AT" dirty="0" smtClean="0"/>
              <a:t>ergeht; oder</a:t>
            </a:r>
            <a:br>
              <a:rPr lang="de-AT" dirty="0" smtClean="0"/>
            </a:br>
            <a:r>
              <a:rPr lang="de-AT" dirty="0" smtClean="0"/>
              <a:t>- </a:t>
            </a:r>
            <a:r>
              <a:rPr lang="de-AT" dirty="0" err="1" smtClean="0"/>
              <a:t>LReg</a:t>
            </a:r>
            <a:r>
              <a:rPr lang="de-AT" dirty="0" smtClean="0"/>
              <a:t> </a:t>
            </a:r>
            <a:r>
              <a:rPr lang="de-AT" u="sng" dirty="0" smtClean="0"/>
              <a:t>vor Ablauf </a:t>
            </a:r>
            <a:r>
              <a:rPr lang="de-AT" dirty="0" smtClean="0"/>
              <a:t>der 2-Monats-Frist Vorliegen der Voraussetzungen 	mittels </a:t>
            </a:r>
            <a:r>
              <a:rPr lang="de-AT" u="sng" dirty="0" smtClean="0"/>
              <a:t>Aktenvermerk</a:t>
            </a:r>
            <a:r>
              <a:rPr lang="de-AT" dirty="0" smtClean="0"/>
              <a:t> festhält; RT bekommt </a:t>
            </a:r>
            <a:r>
              <a:rPr lang="de-AT" u="sng" dirty="0" smtClean="0"/>
              <a:t>Bescheinigung</a:t>
            </a:r>
          </a:p>
          <a:p>
            <a:endParaRPr lang="de-AT" dirty="0"/>
          </a:p>
          <a:p>
            <a:r>
              <a:rPr lang="de-AT" dirty="0"/>
              <a:t>a</a:t>
            </a:r>
            <a:r>
              <a:rPr lang="de-AT" dirty="0" smtClean="0"/>
              <a:t>lle bislang </a:t>
            </a:r>
            <a:r>
              <a:rPr lang="de-AT" smtClean="0"/>
              <a:t>genehmigten Betriebe </a:t>
            </a:r>
            <a:r>
              <a:rPr lang="de-AT" dirty="0" smtClean="0"/>
              <a:t>bleiben genehmigt</a:t>
            </a:r>
          </a:p>
          <a:p>
            <a:endParaRPr lang="de-AT" dirty="0"/>
          </a:p>
        </p:txBody>
      </p:sp>
      <p:sp>
        <p:nvSpPr>
          <p:cNvPr id="4" name="Foliennummernplatzhalter 3"/>
          <p:cNvSpPr>
            <a:spLocks noGrp="1"/>
          </p:cNvSpPr>
          <p:nvPr>
            <p:ph type="sldNum" sz="quarter" idx="4"/>
          </p:nvPr>
        </p:nvSpPr>
        <p:spPr/>
        <p:txBody>
          <a:bodyPr/>
          <a:lstStyle/>
          <a:p>
            <a:r>
              <a:rPr lang="de-DE" smtClean="0"/>
              <a:t>Folie Nr. </a:t>
            </a:r>
            <a:fld id="{75312D03-E2A0-DD45-8A89-86DAA7106CAA}" type="slidenum">
              <a:rPr lang="de-DE" smtClean="0"/>
              <a:pPr/>
              <a:t>9</a:t>
            </a:fld>
            <a:endParaRPr lang="de-DE" dirty="0">
              <a:solidFill>
                <a:srgbClr val="000000"/>
              </a:solidFill>
            </a:endParaRPr>
          </a:p>
        </p:txBody>
      </p:sp>
    </p:spTree>
    <p:extLst>
      <p:ext uri="{BB962C8B-B14F-4D97-AF65-F5344CB8AC3E}">
        <p14:creationId xmlns:p14="http://schemas.microsoft.com/office/powerpoint/2010/main" val="497789663"/>
      </p:ext>
    </p:extLst>
  </p:cSld>
  <p:clrMapOvr>
    <a:masterClrMapping/>
  </p:clrMapOvr>
</p:sld>
</file>

<file path=ppt/theme/theme1.xml><?xml version="1.0" encoding="utf-8"?>
<a:theme xmlns:a="http://schemas.openxmlformats.org/drawingml/2006/main" name="blankmitFarbe">
  <a:themeElements>
    <a:clrScheme name="Land Salzburg Standard">
      <a:dk1>
        <a:srgbClr val="000000"/>
      </a:dk1>
      <a:lt1>
        <a:srgbClr val="FFFFFF"/>
      </a:lt1>
      <a:dk2>
        <a:srgbClr val="C5000F"/>
      </a:dk2>
      <a:lt2>
        <a:srgbClr val="E4E4E4"/>
      </a:lt2>
      <a:accent1>
        <a:srgbClr val="C5000F"/>
      </a:accent1>
      <a:accent2>
        <a:srgbClr val="FFFFFF"/>
      </a:accent2>
      <a:accent3>
        <a:srgbClr val="949594"/>
      </a:accent3>
      <a:accent4>
        <a:srgbClr val="000000"/>
      </a:accent4>
      <a:accent5>
        <a:srgbClr val="D8D8D8"/>
      </a:accent5>
      <a:accent6>
        <a:srgbClr val="FFFFFF"/>
      </a:accent6>
      <a:hlink>
        <a:srgbClr val="C5000F"/>
      </a:hlink>
      <a:folHlink>
        <a:srgbClr val="800080"/>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0D2701A13ACEC4D93CFDFEF5F5B3F5E" ma:contentTypeVersion="1" ma:contentTypeDescription="Ein neues Dokument erstellen." ma:contentTypeScope="" ma:versionID="b1206e47a5a13c550aa5c2ab45187aa2">
  <xsd:schema xmlns:xsd="http://www.w3.org/2001/XMLSchema" xmlns:xs="http://www.w3.org/2001/XMLSchema" xmlns:p="http://schemas.microsoft.com/office/2006/metadata/properties" xmlns:ns1="http://schemas.microsoft.com/sharepoint/v3" xmlns:ns2="3ea499ce-4cdb-4ab8-9eb4-4223893901be" targetNamespace="http://schemas.microsoft.com/office/2006/metadata/properties" ma:root="true" ma:fieldsID="dd72bbc038d7ffafeb44a4f5b68dc0a0" ns1:_="" ns2:_="">
    <xsd:import namespace="http://schemas.microsoft.com/sharepoint/v3"/>
    <xsd:import namespace="3ea499ce-4cdb-4ab8-9eb4-4223893901be"/>
    <xsd:element name="properties">
      <xsd:complexType>
        <xsd:sequence>
          <xsd:element name="documentManagement">
            <xsd:complexType>
              <xsd:all>
                <xsd:element ref="ns1:PublishingStartDate" minOccurs="0"/>
                <xsd:element ref="ns1:PublishingExpirationDate" minOccurs="0"/>
                <xsd:element ref="ns2:Publik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hidden="true"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ea499ce-4cdb-4ab8-9eb4-4223893901be" elementFormDefault="qualified">
    <xsd:import namespace="http://schemas.microsoft.com/office/2006/documentManagement/types"/>
    <xsd:import namespace="http://schemas.microsoft.com/office/infopath/2007/PartnerControls"/>
    <xsd:element name="Publikation" ma:index="10" nillable="true" ma:displayName="Publikation" ma:default="0" ma:internalName="Publikation">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kation xmlns="3ea499ce-4cdb-4ab8-9eb4-4223893901be">false</Publikation>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BDE722A-C86A-4B42-A498-BED458106ECF}"/>
</file>

<file path=customXml/itemProps2.xml><?xml version="1.0" encoding="utf-8"?>
<ds:datastoreItem xmlns:ds="http://schemas.openxmlformats.org/officeDocument/2006/customXml" ds:itemID="{3798934A-BCAC-46D4-B85A-80A813B2CB29}"/>
</file>

<file path=customXml/itemProps3.xml><?xml version="1.0" encoding="utf-8"?>
<ds:datastoreItem xmlns:ds="http://schemas.openxmlformats.org/officeDocument/2006/customXml" ds:itemID="{FA75A698-F5F9-42C1-A333-85E8AE807BD3}"/>
</file>

<file path=docProps/app.xml><?xml version="1.0" encoding="utf-8"?>
<Properties xmlns="http://schemas.openxmlformats.org/officeDocument/2006/extended-properties" xmlns:vt="http://schemas.openxmlformats.org/officeDocument/2006/docPropsVTypes">
  <Template>blank</Template>
  <TotalTime>0</TotalTime>
  <Words>2860</Words>
  <Application>Microsoft Office PowerPoint</Application>
  <PresentationFormat>Bildschirmpräsentation (4:3)</PresentationFormat>
  <Paragraphs>210</Paragraphs>
  <Slides>32</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32</vt:i4>
      </vt:variant>
    </vt:vector>
  </HeadingPairs>
  <TitlesOfParts>
    <vt:vector size="39" baseType="lpstr">
      <vt:lpstr>Aharoni</vt:lpstr>
      <vt:lpstr>Arial</vt:lpstr>
      <vt:lpstr>Arial Narrow</vt:lpstr>
      <vt:lpstr>Calibri</vt:lpstr>
      <vt:lpstr>Trebuchet MS</vt:lpstr>
      <vt:lpstr>Wingdings</vt:lpstr>
      <vt:lpstr>blankmitFarbe</vt:lpstr>
      <vt:lpstr>Das neue Kinderbildungs- und -betreuungsgesetz</vt:lpstr>
      <vt:lpstr>S.KBBG und S.KBBVO</vt:lpstr>
      <vt:lpstr>Warum ein neues Gesetz?</vt:lpstr>
      <vt:lpstr>Struktur des S.KBBG</vt:lpstr>
      <vt:lpstr>Die Änderungen im Einzelnen: § 4 Begriffsbestimmungen</vt:lpstr>
      <vt:lpstr>§ 5 Bedarfsplanung</vt:lpstr>
      <vt:lpstr>§ 5 Abs 10 Bedarfsbescheid § 48 Abs 3 Kostenübernahmeerklärung</vt:lpstr>
      <vt:lpstr>§ 8 Betriebskonzept</vt:lpstr>
      <vt:lpstr>§ 9 Betriebsanzeige</vt:lpstr>
      <vt:lpstr>§ 16 Aufnahme I</vt:lpstr>
      <vt:lpstr>§ 16 Aufnahme II</vt:lpstr>
      <vt:lpstr>§ 17 Betreuungsvereinbarung</vt:lpstr>
      <vt:lpstr>§ 19: Bildung von Gruppen: KKG und KGG</vt:lpstr>
      <vt:lpstr>§ 19: Bildung von Gruppen: SchKG und AEG</vt:lpstr>
      <vt:lpstr>§ 19: Bildung von Gruppen:  Überschreitung der Höchstzahlen</vt:lpstr>
      <vt:lpstr>§ 26 Abs 10 Randzeiten</vt:lpstr>
      <vt:lpstr>§ 28 Abs 3 Fachliche Anstellungserforder-nisse für Fachpersonal in KKG, AEG, SchKG</vt:lpstr>
      <vt:lpstr>§ 28 Abs 9,10 Mangel an (sonder-) pädagogischen Fachkräften</vt:lpstr>
      <vt:lpstr>§§ 25 Abs 5, 30 Leitung; Fachliche Anstellungserfordernisse</vt:lpstr>
      <vt:lpstr>§ 30 Provisorische Leitung § 26 Abs 9 Verhinderung der Leitung</vt:lpstr>
      <vt:lpstr>§§ 32,57 Gruppenarbeitsfreie Dienstzeit I</vt:lpstr>
      <vt:lpstr>§§ 32,57 Gruppenarbeitsfreie Dienstzeit II</vt:lpstr>
      <vt:lpstr>§ 32 gruppenarbeitsfreie Dienstzeit III</vt:lpstr>
      <vt:lpstr>§ 33 iVm § 57 Fort- und Weiterbildung</vt:lpstr>
      <vt:lpstr>§ 35 Hospitieren, Praktizieren</vt:lpstr>
      <vt:lpstr>§ 45 Kostenbeiträge  </vt:lpstr>
      <vt:lpstr>§§ 49, 53 Fördermittel</vt:lpstr>
      <vt:lpstr>§§ 56, 57: Ausschluss/Minderung </vt:lpstr>
      <vt:lpstr>§§ 58,59 Aufsicht</vt:lpstr>
      <vt:lpstr>§ 60 Beseitigung von Mängeln</vt:lpstr>
      <vt:lpstr>§§ 10, 16 S.KBBVO - Räume</vt:lpstr>
      <vt:lpstr>  </vt:lpstr>
    </vt:vector>
  </TitlesOfParts>
  <Company>Land Salzburg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Helmberg Monika</dc:creator>
  <cp:lastModifiedBy>Christine Jessner</cp:lastModifiedBy>
  <cp:revision>125</cp:revision>
  <cp:lastPrinted>2019-10-17T13:45:26Z</cp:lastPrinted>
  <dcterms:created xsi:type="dcterms:W3CDTF">2019-10-10T12:26:26Z</dcterms:created>
  <dcterms:modified xsi:type="dcterms:W3CDTF">2020-03-02T16:00:18Z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0x01010010D2701A13ACEC4D93CFDFEF5F5B3F5E</vt:lpwstr>
  </property>
</Properties>
</file>